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9" r:id="rId2"/>
    <p:sldId id="274" r:id="rId3"/>
    <p:sldId id="285" r:id="rId4"/>
    <p:sldId id="293" r:id="rId5"/>
    <p:sldId id="282" r:id="rId6"/>
    <p:sldId id="296" r:id="rId7"/>
    <p:sldId id="281" r:id="rId8"/>
    <p:sldId id="275" r:id="rId9"/>
    <p:sldId id="277" r:id="rId10"/>
    <p:sldId id="280" r:id="rId11"/>
    <p:sldId id="297" r:id="rId12"/>
    <p:sldId id="302" r:id="rId13"/>
    <p:sldId id="283" r:id="rId14"/>
    <p:sldId id="294" r:id="rId15"/>
    <p:sldId id="301" r:id="rId16"/>
    <p:sldId id="295" r:id="rId17"/>
    <p:sldId id="287" r:id="rId18"/>
    <p:sldId id="268" r:id="rId19"/>
    <p:sldId id="288" r:id="rId20"/>
    <p:sldId id="278" r:id="rId21"/>
    <p:sldId id="300" r:id="rId22"/>
    <p:sldId id="272" r:id="rId23"/>
    <p:sldId id="257" r:id="rId24"/>
    <p:sldId id="290" r:id="rId25"/>
    <p:sldId id="286" r:id="rId26"/>
    <p:sldId id="29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828"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RBates\Documents\Image%20Analysis\Delgado\Uniform\incipientbubblingv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Bates\Documents\Image%20Analysis\Delgado\Uniform\incipientbubblingv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Bates\Documents\Image%20Analysis\Delgado\Uniform\incipientbubblingv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Bates\Documents\Image%20Analysis\Delgado\Uniform\incipientbubblingv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RBates\Documents\Image%20Analysis\Delgado\Uniform\incipientbubblingv1.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RBates\Documents\Image%20Analysis\Delgado\Uniform\incipientbubblingv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RBates\Documents\Image%20Analysis\Delgado\Uniform\incipientbubblingv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RBates\Documents\Image%20Analysis\Delgado\Uniform\incipientbubbling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06836260852"/>
          <c:y val="7.2139015409958998E-2"/>
          <c:w val="0.79722398546335549"/>
          <c:h val="0.76959117815191169"/>
        </c:manualLayout>
      </c:layout>
      <c:scatterChart>
        <c:scatterStyle val="lineMarker"/>
        <c:varyColors val="0"/>
        <c:ser>
          <c:idx val="0"/>
          <c:order val="0"/>
          <c:tx>
            <c:v>Exp. Fit Yates, et al., 1994</c:v>
          </c:tx>
          <c:xVal>
            <c:numRef>
              <c:f>Sheet4!$F$11:$F$23</c:f>
              <c:numCache>
                <c:formatCode>General</c:formatCode>
                <c:ptCount val="13"/>
                <c:pt idx="0">
                  <c:v>0.25</c:v>
                </c:pt>
                <c:pt idx="2">
                  <c:v>0.75000000000000122</c:v>
                </c:pt>
                <c:pt idx="4">
                  <c:v>1.25</c:v>
                </c:pt>
                <c:pt idx="6">
                  <c:v>1.7500000000000009</c:v>
                </c:pt>
                <c:pt idx="8">
                  <c:v>2.25</c:v>
                </c:pt>
                <c:pt idx="10">
                  <c:v>2.75</c:v>
                </c:pt>
                <c:pt idx="12">
                  <c:v>3.25</c:v>
                </c:pt>
              </c:numCache>
            </c:numRef>
          </c:xVal>
          <c:yVal>
            <c:numRef>
              <c:f>Sheet4!$G$10:$G$22</c:f>
              <c:numCache>
                <c:formatCode>General</c:formatCode>
                <c:ptCount val="13"/>
                <c:pt idx="0">
                  <c:v>0.87280298559510194</c:v>
                </c:pt>
                <c:pt idx="2">
                  <c:v>0.68968210028338606</c:v>
                </c:pt>
                <c:pt idx="4">
                  <c:v>0.59128331121085786</c:v>
                </c:pt>
                <c:pt idx="6">
                  <c:v>0.53840937673605549</c:v>
                </c:pt>
                <c:pt idx="8">
                  <c:v>0.50999791991634558</c:v>
                </c:pt>
                <c:pt idx="10">
                  <c:v>0.4947312126694538</c:v>
                </c:pt>
                <c:pt idx="12">
                  <c:v>0.48652774912862534</c:v>
                </c:pt>
              </c:numCache>
            </c:numRef>
          </c:yVal>
          <c:smooth val="0"/>
        </c:ser>
        <c:ser>
          <c:idx val="3"/>
          <c:order val="1"/>
          <c:tx>
            <c:v>Buyevich, 1995</c:v>
          </c:tx>
          <c:spPr>
            <a:ln w="28575">
              <a:noFill/>
            </a:ln>
          </c:spPr>
          <c:marker>
            <c:symbol val="square"/>
            <c:size val="7"/>
            <c:spPr>
              <a:solidFill>
                <a:schemeClr val="accent5">
                  <a:lumMod val="60000"/>
                  <a:lumOff val="40000"/>
                </a:schemeClr>
              </a:solidFill>
              <a:ln>
                <a:noFill/>
              </a:ln>
            </c:spPr>
          </c:marker>
          <c:xVal>
            <c:numRef>
              <c:f>Sheet4!$F$11:$F$25</c:f>
              <c:numCache>
                <c:formatCode>General</c:formatCode>
                <c:ptCount val="15"/>
                <c:pt idx="0">
                  <c:v>0.25</c:v>
                </c:pt>
                <c:pt idx="2">
                  <c:v>0.75000000000000122</c:v>
                </c:pt>
                <c:pt idx="4">
                  <c:v>1.25</c:v>
                </c:pt>
                <c:pt idx="6">
                  <c:v>1.7500000000000009</c:v>
                </c:pt>
                <c:pt idx="8">
                  <c:v>2.25</c:v>
                </c:pt>
                <c:pt idx="10">
                  <c:v>2.75</c:v>
                </c:pt>
                <c:pt idx="12">
                  <c:v>3.25</c:v>
                </c:pt>
                <c:pt idx="14">
                  <c:v>3.75</c:v>
                </c:pt>
              </c:numCache>
            </c:numRef>
          </c:xVal>
          <c:yVal>
            <c:numRef>
              <c:f>Sheet4!$I$11:$I$25</c:f>
              <c:numCache>
                <c:formatCode>General</c:formatCode>
                <c:ptCount val="15"/>
                <c:pt idx="0">
                  <c:v>0.91921062632653361</c:v>
                </c:pt>
                <c:pt idx="2">
                  <c:v>0.78982432794062851</c:v>
                </c:pt>
                <c:pt idx="4">
                  <c:v>0.69397260058979049</c:v>
                </c:pt>
                <c:pt idx="6">
                  <c:v>0.6229638944844722</c:v>
                </c:pt>
                <c:pt idx="8">
                  <c:v>0.57035935117461711</c:v>
                </c:pt>
                <c:pt idx="10">
                  <c:v>0.53138894700003736</c:v>
                </c:pt>
                <c:pt idx="12">
                  <c:v>0.5025189615201775</c:v>
                </c:pt>
                <c:pt idx="14">
                  <c:v>0.48113155024588128</c:v>
                </c:pt>
              </c:numCache>
            </c:numRef>
          </c:yVal>
          <c:smooth val="0"/>
        </c:ser>
        <c:ser>
          <c:idx val="1"/>
          <c:order val="2"/>
          <c:tx>
            <c:v>MFIX bubble A</c:v>
          </c:tx>
          <c:spPr>
            <a:ln w="28575">
              <a:noFill/>
            </a:ln>
          </c:spPr>
          <c:marker>
            <c:symbol val="circle"/>
            <c:size val="7"/>
            <c:spPr>
              <a:solidFill>
                <a:schemeClr val="tx1"/>
              </a:solidFill>
              <a:ln>
                <a:noFill/>
              </a:ln>
            </c:spPr>
          </c:marker>
          <c:xVal>
            <c:numRef>
              <c:f>Sheet4!$G$40:$G$63</c:f>
              <c:numCache>
                <c:formatCode>General</c:formatCode>
                <c:ptCount val="24"/>
                <c:pt idx="0">
                  <c:v>0</c:v>
                </c:pt>
                <c:pt idx="1">
                  <c:v>0.12626262626262627</c:v>
                </c:pt>
                <c:pt idx="2">
                  <c:v>0.25252525252525254</c:v>
                </c:pt>
                <c:pt idx="3">
                  <c:v>0.37878787878788001</c:v>
                </c:pt>
                <c:pt idx="4">
                  <c:v>0.50505050505050508</c:v>
                </c:pt>
                <c:pt idx="5">
                  <c:v>0.6313131313131316</c:v>
                </c:pt>
                <c:pt idx="6">
                  <c:v>0.7575757575757589</c:v>
                </c:pt>
                <c:pt idx="7">
                  <c:v>0.88383838383838431</c:v>
                </c:pt>
                <c:pt idx="8">
                  <c:v>1.0101010101010102</c:v>
                </c:pt>
                <c:pt idx="9">
                  <c:v>1.1363636363636365</c:v>
                </c:pt>
                <c:pt idx="10">
                  <c:v>1.2626262626262628</c:v>
                </c:pt>
                <c:pt idx="11">
                  <c:v>1.3888888888888913</c:v>
                </c:pt>
                <c:pt idx="12">
                  <c:v>1.5151515151515151</c:v>
                </c:pt>
                <c:pt idx="13">
                  <c:v>1.6414141414141414</c:v>
                </c:pt>
                <c:pt idx="14">
                  <c:v>1.7676767676767686</c:v>
                </c:pt>
                <c:pt idx="15">
                  <c:v>1.8939393939393907</c:v>
                </c:pt>
                <c:pt idx="16">
                  <c:v>2.0202020202020203</c:v>
                </c:pt>
                <c:pt idx="17">
                  <c:v>2.1464646464646466</c:v>
                </c:pt>
                <c:pt idx="18">
                  <c:v>2.2727272727272805</c:v>
                </c:pt>
                <c:pt idx="19">
                  <c:v>2.3989898989898988</c:v>
                </c:pt>
                <c:pt idx="20">
                  <c:v>2.5252525252525237</c:v>
                </c:pt>
                <c:pt idx="21">
                  <c:v>2.6515151515151518</c:v>
                </c:pt>
                <c:pt idx="22">
                  <c:v>2.7777777777777866</c:v>
                </c:pt>
                <c:pt idx="23">
                  <c:v>2.9040404040404</c:v>
                </c:pt>
              </c:numCache>
            </c:numRef>
          </c:xVal>
          <c:yVal>
            <c:numRef>
              <c:f>Sheet4!$I$51:$I$70</c:f>
              <c:numCache>
                <c:formatCode>General</c:formatCode>
                <c:ptCount val="20"/>
                <c:pt idx="0">
                  <c:v>0.90129999999999999</c:v>
                </c:pt>
                <c:pt idx="1">
                  <c:v>0.90129999999999999</c:v>
                </c:pt>
                <c:pt idx="2">
                  <c:v>0.9103</c:v>
                </c:pt>
                <c:pt idx="3">
                  <c:v>0.90129999999999999</c:v>
                </c:pt>
                <c:pt idx="4">
                  <c:v>0.6412000000000011</c:v>
                </c:pt>
                <c:pt idx="5">
                  <c:v>0.63230000000000064</c:v>
                </c:pt>
                <c:pt idx="6">
                  <c:v>0.63230000000000064</c:v>
                </c:pt>
                <c:pt idx="7">
                  <c:v>0.6382000000000011</c:v>
                </c:pt>
                <c:pt idx="8">
                  <c:v>0.42000000000000032</c:v>
                </c:pt>
                <c:pt idx="9">
                  <c:v>0.42000000000000032</c:v>
                </c:pt>
                <c:pt idx="10">
                  <c:v>0.42000000000000032</c:v>
                </c:pt>
                <c:pt idx="11">
                  <c:v>0.42000000000000032</c:v>
                </c:pt>
                <c:pt idx="12">
                  <c:v>0.42300000000000032</c:v>
                </c:pt>
                <c:pt idx="13">
                  <c:v>0.42000000000000032</c:v>
                </c:pt>
                <c:pt idx="14">
                  <c:v>0.42000000000000032</c:v>
                </c:pt>
                <c:pt idx="15">
                  <c:v>0.42000000000000032</c:v>
                </c:pt>
                <c:pt idx="16">
                  <c:v>0.42000000000000032</c:v>
                </c:pt>
                <c:pt idx="17">
                  <c:v>0.42000000000000032</c:v>
                </c:pt>
                <c:pt idx="18">
                  <c:v>0.42000000000000032</c:v>
                </c:pt>
                <c:pt idx="19">
                  <c:v>0.42000000000000032</c:v>
                </c:pt>
              </c:numCache>
            </c:numRef>
          </c:yVal>
          <c:smooth val="0"/>
        </c:ser>
        <c:ser>
          <c:idx val="2"/>
          <c:order val="3"/>
          <c:tx>
            <c:v>MFIX bubble B</c:v>
          </c:tx>
          <c:spPr>
            <a:ln w="28575">
              <a:noFill/>
            </a:ln>
          </c:spPr>
          <c:marker>
            <c:symbol val="square"/>
            <c:size val="7"/>
            <c:spPr>
              <a:solidFill>
                <a:srgbClr val="FF0000"/>
              </a:solidFill>
              <a:ln>
                <a:noFill/>
              </a:ln>
            </c:spPr>
          </c:marker>
          <c:xVal>
            <c:numRef>
              <c:f>Sheet4!$G$40:$G$63</c:f>
              <c:numCache>
                <c:formatCode>General</c:formatCode>
                <c:ptCount val="24"/>
                <c:pt idx="0">
                  <c:v>0</c:v>
                </c:pt>
                <c:pt idx="1">
                  <c:v>0.12626262626262627</c:v>
                </c:pt>
                <c:pt idx="2">
                  <c:v>0.25252525252525254</c:v>
                </c:pt>
                <c:pt idx="3">
                  <c:v>0.37878787878788001</c:v>
                </c:pt>
                <c:pt idx="4">
                  <c:v>0.50505050505050508</c:v>
                </c:pt>
                <c:pt idx="5">
                  <c:v>0.6313131313131316</c:v>
                </c:pt>
                <c:pt idx="6">
                  <c:v>0.7575757575757589</c:v>
                </c:pt>
                <c:pt idx="7">
                  <c:v>0.88383838383838431</c:v>
                </c:pt>
                <c:pt idx="8">
                  <c:v>1.0101010101010102</c:v>
                </c:pt>
                <c:pt idx="9">
                  <c:v>1.1363636363636365</c:v>
                </c:pt>
                <c:pt idx="10">
                  <c:v>1.2626262626262628</c:v>
                </c:pt>
                <c:pt idx="11">
                  <c:v>1.3888888888888913</c:v>
                </c:pt>
                <c:pt idx="12">
                  <c:v>1.5151515151515151</c:v>
                </c:pt>
                <c:pt idx="13">
                  <c:v>1.6414141414141414</c:v>
                </c:pt>
                <c:pt idx="14">
                  <c:v>1.7676767676767686</c:v>
                </c:pt>
                <c:pt idx="15">
                  <c:v>1.8939393939393907</c:v>
                </c:pt>
                <c:pt idx="16">
                  <c:v>2.0202020202020203</c:v>
                </c:pt>
                <c:pt idx="17">
                  <c:v>2.1464646464646466</c:v>
                </c:pt>
                <c:pt idx="18">
                  <c:v>2.2727272727272805</c:v>
                </c:pt>
                <c:pt idx="19">
                  <c:v>2.3989898989898988</c:v>
                </c:pt>
                <c:pt idx="20">
                  <c:v>2.5252525252525237</c:v>
                </c:pt>
                <c:pt idx="21">
                  <c:v>2.6515151515151518</c:v>
                </c:pt>
                <c:pt idx="22">
                  <c:v>2.7777777777777866</c:v>
                </c:pt>
                <c:pt idx="23">
                  <c:v>2.9040404040404</c:v>
                </c:pt>
              </c:numCache>
            </c:numRef>
          </c:xVal>
          <c:yVal>
            <c:numRef>
              <c:f>Sheet4!$K$49:$K$60</c:f>
              <c:numCache>
                <c:formatCode>General</c:formatCode>
                <c:ptCount val="12"/>
                <c:pt idx="0">
                  <c:v>0.9163</c:v>
                </c:pt>
                <c:pt idx="1">
                  <c:v>0.91930000000000001</c:v>
                </c:pt>
                <c:pt idx="2">
                  <c:v>0.9163</c:v>
                </c:pt>
                <c:pt idx="3">
                  <c:v>0.92530000000000001</c:v>
                </c:pt>
                <c:pt idx="4">
                  <c:v>0.76080000000000136</c:v>
                </c:pt>
                <c:pt idx="5">
                  <c:v>0.76680000000000148</c:v>
                </c:pt>
                <c:pt idx="6">
                  <c:v>0.76680000000000148</c:v>
                </c:pt>
                <c:pt idx="7">
                  <c:v>0.76080000000000136</c:v>
                </c:pt>
                <c:pt idx="8">
                  <c:v>0.42000000000000032</c:v>
                </c:pt>
                <c:pt idx="9">
                  <c:v>0.42000000000000032</c:v>
                </c:pt>
                <c:pt idx="10">
                  <c:v>0.42000000000000032</c:v>
                </c:pt>
                <c:pt idx="11">
                  <c:v>0.42000000000000032</c:v>
                </c:pt>
              </c:numCache>
            </c:numRef>
          </c:yVal>
          <c:smooth val="0"/>
        </c:ser>
        <c:dLbls>
          <c:showLegendKey val="0"/>
          <c:showVal val="0"/>
          <c:showCatName val="0"/>
          <c:showSerName val="0"/>
          <c:showPercent val="0"/>
          <c:showBubbleSize val="0"/>
        </c:dLbls>
        <c:axId val="291491904"/>
        <c:axId val="291496608"/>
      </c:scatterChart>
      <c:valAx>
        <c:axId val="291491904"/>
        <c:scaling>
          <c:orientation val="minMax"/>
        </c:scaling>
        <c:delete val="0"/>
        <c:axPos val="b"/>
        <c:title>
          <c:tx>
            <c:rich>
              <a:bodyPr/>
              <a:lstStyle/>
              <a:p>
                <a:pPr>
                  <a:defRPr/>
                </a:pPr>
                <a:r>
                  <a:rPr lang="en-US"/>
                  <a:t>Distance from bubble edge (cm)</a:t>
                </a:r>
              </a:p>
            </c:rich>
          </c:tx>
          <c:layout/>
          <c:overlay val="0"/>
        </c:title>
        <c:numFmt formatCode="General" sourceLinked="1"/>
        <c:majorTickMark val="out"/>
        <c:minorTickMark val="none"/>
        <c:tickLblPos val="nextTo"/>
        <c:crossAx val="291496608"/>
        <c:crosses val="autoZero"/>
        <c:crossBetween val="midCat"/>
      </c:valAx>
      <c:valAx>
        <c:axId val="291496608"/>
        <c:scaling>
          <c:orientation val="minMax"/>
          <c:max val="1"/>
        </c:scaling>
        <c:delete val="0"/>
        <c:axPos val="l"/>
        <c:title>
          <c:tx>
            <c:rich>
              <a:bodyPr rot="-5400000" vert="horz"/>
              <a:lstStyle/>
              <a:p>
                <a:pPr>
                  <a:defRPr/>
                </a:pPr>
                <a:r>
                  <a:rPr lang="en-US"/>
                  <a:t>Voidage</a:t>
                </a:r>
              </a:p>
            </c:rich>
          </c:tx>
          <c:layout/>
          <c:overlay val="0"/>
        </c:title>
        <c:numFmt formatCode="General" sourceLinked="1"/>
        <c:majorTickMark val="out"/>
        <c:minorTickMark val="none"/>
        <c:tickLblPos val="nextTo"/>
        <c:crossAx val="291491904"/>
        <c:crosses val="autoZero"/>
        <c:crossBetween val="midCat"/>
      </c:valAx>
      <c:spPr>
        <a:ln>
          <a:noFill/>
        </a:ln>
      </c:spPr>
    </c:plotArea>
    <c:legend>
      <c:legendPos val="r"/>
      <c:layout>
        <c:manualLayout>
          <c:xMode val="edge"/>
          <c:yMode val="edge"/>
          <c:x val="9.8893276801938212E-2"/>
          <c:y val="0.6216504084530442"/>
          <c:w val="0.52644102564102568"/>
          <c:h val="0.18813033616699626"/>
        </c:manualLayout>
      </c:layout>
      <c:overlay val="0"/>
    </c:legend>
    <c:plotVisOnly val="1"/>
    <c:dispBlanksAs val="gap"/>
    <c:showDLblsOverMax val="0"/>
  </c:chart>
  <c:spPr>
    <a:ln>
      <a:noFill/>
    </a:ln>
  </c:spPr>
  <c:txPr>
    <a:bodyPr/>
    <a:lstStyle/>
    <a:p>
      <a:pPr>
        <a:defRPr sz="1400">
          <a:latin typeface="Arial" pitchFamily="34" charset="0"/>
          <a:cs typeface="Arial"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105682572810934"/>
          <c:y val="4.6230096237970295E-2"/>
          <c:w val="0.57429004066799361"/>
          <c:h val="0.74267557464408174"/>
        </c:manualLayout>
      </c:layout>
      <c:scatterChart>
        <c:scatterStyle val="lineMarker"/>
        <c:varyColors val="0"/>
        <c:ser>
          <c:idx val="1"/>
          <c:order val="0"/>
          <c:spPr>
            <a:ln w="28575">
              <a:noFill/>
            </a:ln>
          </c:spPr>
          <c:marker>
            <c:symbol val="circle"/>
            <c:size val="7"/>
            <c:spPr>
              <a:solidFill>
                <a:schemeClr val="tx2">
                  <a:lumMod val="60000"/>
                  <a:lumOff val="40000"/>
                </a:schemeClr>
              </a:solidFill>
              <a:ln>
                <a:noFill/>
              </a:ln>
            </c:spPr>
          </c:marker>
          <c:trendline>
            <c:trendlineType val="linear"/>
            <c:dispRSqr val="0"/>
            <c:dispEq val="1"/>
            <c:trendlineLbl>
              <c:layout>
                <c:manualLayout>
                  <c:x val="-6.154886889138847E-2"/>
                  <c:y val="-0.12486995943688869"/>
                </c:manualLayout>
              </c:layout>
              <c:numFmt formatCode="General" sourceLinked="0"/>
            </c:trendlineLbl>
          </c:trendline>
          <c:xVal>
            <c:numRef>
              <c:f>'1 bubble'!$A$5:$A$41</c:f>
              <c:numCache>
                <c:formatCode>General</c:formatCode>
                <c:ptCount val="37"/>
                <c:pt idx="0">
                  <c:v>7.78</c:v>
                </c:pt>
                <c:pt idx="1">
                  <c:v>7.79</c:v>
                </c:pt>
                <c:pt idx="2">
                  <c:v>7.8</c:v>
                </c:pt>
                <c:pt idx="3">
                  <c:v>7.81</c:v>
                </c:pt>
                <c:pt idx="4">
                  <c:v>7.8199999999999985</c:v>
                </c:pt>
                <c:pt idx="5">
                  <c:v>7.83</c:v>
                </c:pt>
                <c:pt idx="6">
                  <c:v>7.84</c:v>
                </c:pt>
                <c:pt idx="7">
                  <c:v>7.85</c:v>
                </c:pt>
                <c:pt idx="8">
                  <c:v>7.8599999999999985</c:v>
                </c:pt>
                <c:pt idx="9">
                  <c:v>7.87</c:v>
                </c:pt>
                <c:pt idx="10">
                  <c:v>7.88</c:v>
                </c:pt>
                <c:pt idx="11">
                  <c:v>7.89</c:v>
                </c:pt>
                <c:pt idx="12">
                  <c:v>7.9</c:v>
                </c:pt>
                <c:pt idx="13">
                  <c:v>7.91</c:v>
                </c:pt>
                <c:pt idx="14">
                  <c:v>7.92</c:v>
                </c:pt>
                <c:pt idx="15">
                  <c:v>7.9300000000000024</c:v>
                </c:pt>
                <c:pt idx="16">
                  <c:v>7.94</c:v>
                </c:pt>
                <c:pt idx="17">
                  <c:v>7.95</c:v>
                </c:pt>
                <c:pt idx="18">
                  <c:v>7.96</c:v>
                </c:pt>
                <c:pt idx="19">
                  <c:v>7.9700000000000024</c:v>
                </c:pt>
                <c:pt idx="20">
                  <c:v>7.98</c:v>
                </c:pt>
                <c:pt idx="21">
                  <c:v>7.99</c:v>
                </c:pt>
                <c:pt idx="22">
                  <c:v>8</c:v>
                </c:pt>
                <c:pt idx="23">
                  <c:v>8.01</c:v>
                </c:pt>
                <c:pt idx="24">
                  <c:v>8.02</c:v>
                </c:pt>
                <c:pt idx="25">
                  <c:v>8.0300000000000011</c:v>
                </c:pt>
                <c:pt idx="26">
                  <c:v>8.0400000000000009</c:v>
                </c:pt>
                <c:pt idx="27">
                  <c:v>8.0500000000000007</c:v>
                </c:pt>
                <c:pt idx="28">
                  <c:v>8.06</c:v>
                </c:pt>
                <c:pt idx="29">
                  <c:v>8.07</c:v>
                </c:pt>
                <c:pt idx="30">
                  <c:v>8.08</c:v>
                </c:pt>
                <c:pt idx="31">
                  <c:v>8.09</c:v>
                </c:pt>
                <c:pt idx="32">
                  <c:v>8.1</c:v>
                </c:pt>
                <c:pt idx="33">
                  <c:v>8.11</c:v>
                </c:pt>
                <c:pt idx="34">
                  <c:v>8.120000000000001</c:v>
                </c:pt>
                <c:pt idx="35">
                  <c:v>8.1300000000000008</c:v>
                </c:pt>
                <c:pt idx="36">
                  <c:v>8.14</c:v>
                </c:pt>
              </c:numCache>
            </c:numRef>
          </c:xVal>
          <c:yVal>
            <c:numRef>
              <c:f>'1 bubble'!$K$5:$K$41</c:f>
              <c:numCache>
                <c:formatCode>General</c:formatCode>
                <c:ptCount val="37"/>
                <c:pt idx="0">
                  <c:v>1.847319868713709E-2</c:v>
                </c:pt>
                <c:pt idx="1">
                  <c:v>1.9030318796497327E-2</c:v>
                </c:pt>
                <c:pt idx="2">
                  <c:v>1.9443046077645802E-2</c:v>
                </c:pt>
                <c:pt idx="3">
                  <c:v>1.9679272394191923E-2</c:v>
                </c:pt>
                <c:pt idx="4">
                  <c:v>2.0058302571005316E-2</c:v>
                </c:pt>
                <c:pt idx="5">
                  <c:v>2.047697280099435E-2</c:v>
                </c:pt>
                <c:pt idx="6">
                  <c:v>2.0768244030252483E-2</c:v>
                </c:pt>
                <c:pt idx="7">
                  <c:v>2.1261775180808639E-2</c:v>
                </c:pt>
                <c:pt idx="8">
                  <c:v>2.1445808275971097E-2</c:v>
                </c:pt>
                <c:pt idx="9">
                  <c:v>2.2109067016765557E-2</c:v>
                </c:pt>
                <c:pt idx="10">
                  <c:v>2.253340633098495E-2</c:v>
                </c:pt>
                <c:pt idx="11">
                  <c:v>2.3320433066163868E-2</c:v>
                </c:pt>
                <c:pt idx="12">
                  <c:v>2.3848070614626213E-2</c:v>
                </c:pt>
                <c:pt idx="13">
                  <c:v>2.4579125887927995E-2</c:v>
                </c:pt>
                <c:pt idx="14">
                  <c:v>2.5236526555502271E-2</c:v>
                </c:pt>
                <c:pt idx="15">
                  <c:v>2.5840380274867857E-2</c:v>
                </c:pt>
                <c:pt idx="16">
                  <c:v>2.6574932993405288E-2</c:v>
                </c:pt>
                <c:pt idx="17">
                  <c:v>2.6923121251291128E-2</c:v>
                </c:pt>
                <c:pt idx="18">
                  <c:v>2.7661275289143628E-2</c:v>
                </c:pt>
                <c:pt idx="19">
                  <c:v>2.8069332692662846E-2</c:v>
                </c:pt>
                <c:pt idx="20">
                  <c:v>2.8326037194098323E-2</c:v>
                </c:pt>
                <c:pt idx="21">
                  <c:v>2.881317723223244E-2</c:v>
                </c:pt>
                <c:pt idx="22">
                  <c:v>2.9170478425533424E-2</c:v>
                </c:pt>
                <c:pt idx="23">
                  <c:v>2.9606729871281802E-2</c:v>
                </c:pt>
                <c:pt idx="24">
                  <c:v>3.0048517618808515E-2</c:v>
                </c:pt>
                <c:pt idx="25">
                  <c:v>3.0640652031301382E-2</c:v>
                </c:pt>
                <c:pt idx="26">
                  <c:v>3.1098029123718798E-2</c:v>
                </c:pt>
                <c:pt idx="27">
                  <c:v>3.1709419042690888E-2</c:v>
                </c:pt>
                <c:pt idx="28">
                  <c:v>3.2461286153311585E-2</c:v>
                </c:pt>
                <c:pt idx="29">
                  <c:v>3.3181487788308511E-2</c:v>
                </c:pt>
                <c:pt idx="30">
                  <c:v>3.405184808509823E-2</c:v>
                </c:pt>
                <c:pt idx="31">
                  <c:v>3.4782358527172846E-2</c:v>
                </c:pt>
                <c:pt idx="32">
                  <c:v>3.5597876997541592E-2</c:v>
                </c:pt>
                <c:pt idx="33">
                  <c:v>3.6436144648203987E-2</c:v>
                </c:pt>
                <c:pt idx="34">
                  <c:v>3.7200592135944496E-2</c:v>
                </c:pt>
                <c:pt idx="35">
                  <c:v>3.8029262961929711E-2</c:v>
                </c:pt>
                <c:pt idx="36">
                  <c:v>3.8863539767615515E-2</c:v>
                </c:pt>
              </c:numCache>
            </c:numRef>
          </c:yVal>
          <c:smooth val="0"/>
        </c:ser>
        <c:dLbls>
          <c:showLegendKey val="0"/>
          <c:showVal val="0"/>
          <c:showCatName val="0"/>
          <c:showSerName val="0"/>
          <c:showPercent val="0"/>
          <c:showBubbleSize val="0"/>
        </c:dLbls>
        <c:axId val="291500136"/>
        <c:axId val="291499744"/>
      </c:scatterChart>
      <c:valAx>
        <c:axId val="291500136"/>
        <c:scaling>
          <c:orientation val="minMax"/>
        </c:scaling>
        <c:delete val="0"/>
        <c:axPos val="b"/>
        <c:title>
          <c:tx>
            <c:rich>
              <a:bodyPr/>
              <a:lstStyle/>
              <a:p>
                <a:pPr>
                  <a:defRPr/>
                </a:pPr>
                <a:r>
                  <a:rPr lang="en-US"/>
                  <a:t>Time (sec)</a:t>
                </a:r>
              </a:p>
            </c:rich>
          </c:tx>
          <c:overlay val="0"/>
        </c:title>
        <c:numFmt formatCode="General" sourceLinked="1"/>
        <c:majorTickMark val="in"/>
        <c:minorTickMark val="none"/>
        <c:tickLblPos val="nextTo"/>
        <c:crossAx val="291499744"/>
        <c:crosses val="autoZero"/>
        <c:crossBetween val="midCat"/>
      </c:valAx>
      <c:valAx>
        <c:axId val="291499744"/>
        <c:scaling>
          <c:orientation val="minMax"/>
          <c:max val="5.0000000000000024E-2"/>
        </c:scaling>
        <c:delete val="0"/>
        <c:axPos val="l"/>
        <c:title>
          <c:tx>
            <c:rich>
              <a:bodyPr rot="-5400000" vert="horz"/>
              <a:lstStyle/>
              <a:p>
                <a:pPr>
                  <a:defRPr/>
                </a:pPr>
                <a:r>
                  <a:rPr lang="en-US"/>
                  <a:t>Bubble diameter (m)</a:t>
                </a:r>
              </a:p>
            </c:rich>
          </c:tx>
          <c:overlay val="0"/>
        </c:title>
        <c:numFmt formatCode="General" sourceLinked="1"/>
        <c:majorTickMark val="in"/>
        <c:minorTickMark val="none"/>
        <c:tickLblPos val="nextTo"/>
        <c:crossAx val="291500136"/>
        <c:crosses val="autoZero"/>
        <c:crossBetween val="midCat"/>
      </c:valAx>
      <c:spPr>
        <a:ln>
          <a:solidFill>
            <a:schemeClr val="bg1">
              <a:lumMod val="50000"/>
            </a:schemeClr>
          </a:solidFill>
        </a:ln>
      </c:spPr>
    </c:plotArea>
    <c:legend>
      <c:legendPos val="r"/>
      <c:layout>
        <c:manualLayout>
          <c:xMode val="edge"/>
          <c:yMode val="edge"/>
          <c:x val="0.21733869804735981"/>
          <c:y val="0.70108725045732923"/>
          <c:w val="0.46434087157778947"/>
          <c:h val="8.45435258092741E-2"/>
        </c:manualLayout>
      </c:layout>
      <c:overlay val="0"/>
    </c:legend>
    <c:plotVisOnly val="1"/>
    <c:dispBlanksAs val="gap"/>
    <c:showDLblsOverMax val="0"/>
  </c:chart>
  <c:spPr>
    <a:ln>
      <a:noFill/>
    </a:ln>
  </c:spPr>
  <c:txPr>
    <a:bodyPr/>
    <a:lstStyle/>
    <a:p>
      <a:pPr>
        <a:defRPr sz="1200">
          <a:latin typeface="Arial" pitchFamily="34" charset="0"/>
          <a:cs typeface="Arial"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67924630703526"/>
          <c:y val="4.9007921194875563E-2"/>
          <c:w val="0.76018660777158964"/>
          <c:h val="0.69731943229318827"/>
        </c:manualLayout>
      </c:layout>
      <c:scatterChart>
        <c:scatterStyle val="lineMarker"/>
        <c:varyColors val="0"/>
        <c:ser>
          <c:idx val="1"/>
          <c:order val="0"/>
          <c:tx>
            <c:v>Bubble 1</c:v>
          </c:tx>
          <c:spPr>
            <a:ln w="28575">
              <a:noFill/>
            </a:ln>
          </c:spPr>
          <c:marker>
            <c:symbol val="circle"/>
            <c:size val="7"/>
            <c:spPr>
              <a:solidFill>
                <a:schemeClr val="tx2">
                  <a:lumMod val="60000"/>
                  <a:lumOff val="40000"/>
                </a:schemeClr>
              </a:solidFill>
              <a:ln>
                <a:noFill/>
              </a:ln>
            </c:spPr>
          </c:marker>
          <c:trendline>
            <c:trendlineType val="linear"/>
            <c:dispRSqr val="0"/>
            <c:dispEq val="1"/>
            <c:trendlineLbl>
              <c:layout>
                <c:manualLayout>
                  <c:x val="-2.5782280263747518E-2"/>
                  <c:y val="-0.30015796636531605"/>
                </c:manualLayout>
              </c:layout>
              <c:numFmt formatCode="General" sourceLinked="0"/>
            </c:trendlineLbl>
          </c:trendline>
          <c:xVal>
            <c:numRef>
              <c:f>'2 bubbles'!$A$4:$A$29</c:f>
              <c:numCache>
                <c:formatCode>General</c:formatCode>
                <c:ptCount val="26"/>
                <c:pt idx="0">
                  <c:v>1.73</c:v>
                </c:pt>
                <c:pt idx="1">
                  <c:v>1.74</c:v>
                </c:pt>
                <c:pt idx="2">
                  <c:v>1.75</c:v>
                </c:pt>
                <c:pt idx="3">
                  <c:v>1.76</c:v>
                </c:pt>
                <c:pt idx="4">
                  <c:v>1.78</c:v>
                </c:pt>
                <c:pt idx="5">
                  <c:v>1.8</c:v>
                </c:pt>
                <c:pt idx="6">
                  <c:v>1.81</c:v>
                </c:pt>
                <c:pt idx="7">
                  <c:v>1.82</c:v>
                </c:pt>
                <c:pt idx="8">
                  <c:v>1.83</c:v>
                </c:pt>
                <c:pt idx="9">
                  <c:v>1.84</c:v>
                </c:pt>
                <c:pt idx="10">
                  <c:v>1.85</c:v>
                </c:pt>
                <c:pt idx="11">
                  <c:v>1.86</c:v>
                </c:pt>
                <c:pt idx="12">
                  <c:v>1.87</c:v>
                </c:pt>
                <c:pt idx="13">
                  <c:v>1.8800000000000001</c:v>
                </c:pt>
                <c:pt idx="14">
                  <c:v>1.8900000000000001</c:v>
                </c:pt>
                <c:pt idx="15">
                  <c:v>1.9000000000000001</c:v>
                </c:pt>
                <c:pt idx="16">
                  <c:v>1.9100000000000001</c:v>
                </c:pt>
                <c:pt idx="17">
                  <c:v>1.9200000000000008</c:v>
                </c:pt>
                <c:pt idx="18">
                  <c:v>1.9300000000000008</c:v>
                </c:pt>
                <c:pt idx="19">
                  <c:v>1.9400000000000008</c:v>
                </c:pt>
                <c:pt idx="20">
                  <c:v>1.9500000000000008</c:v>
                </c:pt>
                <c:pt idx="21">
                  <c:v>1.9600000000000009</c:v>
                </c:pt>
                <c:pt idx="22">
                  <c:v>1.9700000000000009</c:v>
                </c:pt>
                <c:pt idx="23">
                  <c:v>1.9800000000000009</c:v>
                </c:pt>
                <c:pt idx="24">
                  <c:v>1.9900000000000009</c:v>
                </c:pt>
                <c:pt idx="25">
                  <c:v>2</c:v>
                </c:pt>
              </c:numCache>
            </c:numRef>
          </c:xVal>
          <c:yVal>
            <c:numRef>
              <c:f>'2 bubbles'!$D$4:$D$29</c:f>
              <c:numCache>
                <c:formatCode>General</c:formatCode>
                <c:ptCount val="26"/>
                <c:pt idx="0">
                  <c:v>1.2582796679714301E-2</c:v>
                </c:pt>
                <c:pt idx="1">
                  <c:v>1.3516091789036101E-2</c:v>
                </c:pt>
                <c:pt idx="2">
                  <c:v>1.1574489505650409E-2</c:v>
                </c:pt>
                <c:pt idx="3">
                  <c:v>1.37395134008197E-2</c:v>
                </c:pt>
                <c:pt idx="4">
                  <c:v>1.3959359574599399E-2</c:v>
                </c:pt>
                <c:pt idx="5">
                  <c:v>1.5800922153718009E-2</c:v>
                </c:pt>
                <c:pt idx="6">
                  <c:v>1.3516091789036101E-2</c:v>
                </c:pt>
                <c:pt idx="7">
                  <c:v>1.5865023520995499E-2</c:v>
                </c:pt>
                <c:pt idx="8">
                  <c:v>1.2743093545556401E-2</c:v>
                </c:pt>
                <c:pt idx="9">
                  <c:v>1.5077831619802612E-2</c:v>
                </c:pt>
                <c:pt idx="10">
                  <c:v>1.3886464248291411E-2</c:v>
                </c:pt>
                <c:pt idx="11">
                  <c:v>1.6118880016219514E-2</c:v>
                </c:pt>
                <c:pt idx="12">
                  <c:v>1.5077831619802612E-2</c:v>
                </c:pt>
                <c:pt idx="13">
                  <c:v>1.6118880016219514E-2</c:v>
                </c:pt>
                <c:pt idx="14">
                  <c:v>1.6118880016219514E-2</c:v>
                </c:pt>
                <c:pt idx="15">
                  <c:v>1.7096654046901701E-2</c:v>
                </c:pt>
                <c:pt idx="16">
                  <c:v>1.8901062214694703E-2</c:v>
                </c:pt>
                <c:pt idx="17">
                  <c:v>1.8901062214694703E-2</c:v>
                </c:pt>
                <c:pt idx="18">
                  <c:v>1.9844069650494803E-2</c:v>
                </c:pt>
                <c:pt idx="19">
                  <c:v>1.8901062214694703E-2</c:v>
                </c:pt>
                <c:pt idx="20">
                  <c:v>2.13232739679028E-2</c:v>
                </c:pt>
                <c:pt idx="21">
                  <c:v>2.3497103493339801E-2</c:v>
                </c:pt>
                <c:pt idx="22">
                  <c:v>2.2661577498332017E-2</c:v>
                </c:pt>
                <c:pt idx="23">
                  <c:v>2.2840017871456435E-2</c:v>
                </c:pt>
                <c:pt idx="24">
                  <c:v>2.4178320024329319E-2</c:v>
                </c:pt>
                <c:pt idx="25">
                  <c:v>2.4553200054653716E-2</c:v>
                </c:pt>
              </c:numCache>
            </c:numRef>
          </c:yVal>
          <c:smooth val="0"/>
        </c:ser>
        <c:ser>
          <c:idx val="0"/>
          <c:order val="1"/>
          <c:tx>
            <c:v>Bubble 2</c:v>
          </c:tx>
          <c:spPr>
            <a:ln w="28575">
              <a:noFill/>
            </a:ln>
          </c:spPr>
          <c:marker>
            <c:symbol val="diamond"/>
            <c:size val="7"/>
            <c:spPr>
              <a:solidFill>
                <a:srgbClr val="FF0000"/>
              </a:solidFill>
            </c:spPr>
          </c:marker>
          <c:trendline>
            <c:trendlineType val="linear"/>
            <c:dispRSqr val="0"/>
            <c:dispEq val="1"/>
            <c:trendlineLbl>
              <c:layout>
                <c:manualLayout>
                  <c:x val="1.7369703787026621E-2"/>
                  <c:y val="-0.24873127991354022"/>
                </c:manualLayout>
              </c:layout>
              <c:numFmt formatCode="General" sourceLinked="0"/>
            </c:trendlineLbl>
          </c:trendline>
          <c:xVal>
            <c:numRef>
              <c:f>'2 bubbles'!$A$30:$A$53</c:f>
              <c:numCache>
                <c:formatCode>General</c:formatCode>
                <c:ptCount val="24"/>
                <c:pt idx="0">
                  <c:v>1.73</c:v>
                </c:pt>
                <c:pt idx="1">
                  <c:v>1.74</c:v>
                </c:pt>
                <c:pt idx="2">
                  <c:v>1.75</c:v>
                </c:pt>
                <c:pt idx="3">
                  <c:v>1.76</c:v>
                </c:pt>
                <c:pt idx="4">
                  <c:v>1.78</c:v>
                </c:pt>
                <c:pt idx="5">
                  <c:v>1.8</c:v>
                </c:pt>
                <c:pt idx="6">
                  <c:v>1.82</c:v>
                </c:pt>
                <c:pt idx="7">
                  <c:v>1.83</c:v>
                </c:pt>
                <c:pt idx="8">
                  <c:v>1.84</c:v>
                </c:pt>
                <c:pt idx="9">
                  <c:v>1.86</c:v>
                </c:pt>
                <c:pt idx="10">
                  <c:v>1.87</c:v>
                </c:pt>
                <c:pt idx="11">
                  <c:v>1.8800000000000001</c:v>
                </c:pt>
                <c:pt idx="12">
                  <c:v>1.8900000000000001</c:v>
                </c:pt>
                <c:pt idx="13">
                  <c:v>1.9000000000000001</c:v>
                </c:pt>
                <c:pt idx="14">
                  <c:v>1.9100000000000001</c:v>
                </c:pt>
                <c:pt idx="15">
                  <c:v>1.9200000000000008</c:v>
                </c:pt>
                <c:pt idx="16">
                  <c:v>1.9300000000000008</c:v>
                </c:pt>
                <c:pt idx="17">
                  <c:v>1.9400000000000008</c:v>
                </c:pt>
                <c:pt idx="18">
                  <c:v>1.9500000000000008</c:v>
                </c:pt>
                <c:pt idx="19">
                  <c:v>1.9600000000000009</c:v>
                </c:pt>
                <c:pt idx="20">
                  <c:v>1.9700000000000009</c:v>
                </c:pt>
                <c:pt idx="21">
                  <c:v>1.9800000000000009</c:v>
                </c:pt>
                <c:pt idx="22">
                  <c:v>1.9900000000000009</c:v>
                </c:pt>
                <c:pt idx="23">
                  <c:v>2</c:v>
                </c:pt>
              </c:numCache>
            </c:numRef>
          </c:xVal>
          <c:yVal>
            <c:numRef>
              <c:f>'2 bubbles'!$D$30:$D$52</c:f>
              <c:numCache>
                <c:formatCode>General</c:formatCode>
                <c:ptCount val="23"/>
                <c:pt idx="0">
                  <c:v>1.2420431210520012E-2</c:v>
                </c:pt>
                <c:pt idx="1">
                  <c:v>1.1397769364601101E-2</c:v>
                </c:pt>
                <c:pt idx="2">
                  <c:v>1.1748551746669925E-2</c:v>
                </c:pt>
                <c:pt idx="3">
                  <c:v>1.1397769364601101E-2</c:v>
                </c:pt>
                <c:pt idx="4">
                  <c:v>1.3959359574599399E-2</c:v>
                </c:pt>
                <c:pt idx="5">
                  <c:v>1.4874525710538315E-2</c:v>
                </c:pt>
                <c:pt idx="6">
                  <c:v>1.5865023520995499E-2</c:v>
                </c:pt>
                <c:pt idx="7">
                  <c:v>1.2743093545556401E-2</c:v>
                </c:pt>
                <c:pt idx="8">
                  <c:v>1.5077831619802612E-2</c:v>
                </c:pt>
                <c:pt idx="9">
                  <c:v>1.6055792181122502E-2</c:v>
                </c:pt>
                <c:pt idx="10">
                  <c:v>1.5077831619802612E-2</c:v>
                </c:pt>
                <c:pt idx="11">
                  <c:v>1.5992455475927113E-2</c:v>
                </c:pt>
                <c:pt idx="12">
                  <c:v>1.6055792181122502E-2</c:v>
                </c:pt>
                <c:pt idx="13">
                  <c:v>1.6797214874199096E-2</c:v>
                </c:pt>
                <c:pt idx="14">
                  <c:v>1.7851705100072203E-2</c:v>
                </c:pt>
                <c:pt idx="15">
                  <c:v>1.7214971403612903E-2</c:v>
                </c:pt>
                <c:pt idx="16">
                  <c:v>1.9638426073342801E-2</c:v>
                </c:pt>
                <c:pt idx="17">
                  <c:v>1.8901062214694703E-2</c:v>
                </c:pt>
                <c:pt idx="18">
                  <c:v>2.13232739679028E-2</c:v>
                </c:pt>
                <c:pt idx="19">
                  <c:v>2.2071685466506737E-2</c:v>
                </c:pt>
                <c:pt idx="20">
                  <c:v>2.1035755993710617E-2</c:v>
                </c:pt>
                <c:pt idx="21">
                  <c:v>2.2117620345468589E-2</c:v>
                </c:pt>
                <c:pt idx="22">
                  <c:v>2.4052061615529516E-2</c:v>
                </c:pt>
              </c:numCache>
            </c:numRef>
          </c:yVal>
          <c:smooth val="0"/>
        </c:ser>
        <c:dLbls>
          <c:showLegendKey val="0"/>
          <c:showVal val="0"/>
          <c:showCatName val="0"/>
          <c:showSerName val="0"/>
          <c:showPercent val="0"/>
          <c:showBubbleSize val="0"/>
        </c:dLbls>
        <c:axId val="291497784"/>
        <c:axId val="291500528"/>
      </c:scatterChart>
      <c:valAx>
        <c:axId val="291497784"/>
        <c:scaling>
          <c:orientation val="minMax"/>
        </c:scaling>
        <c:delete val="0"/>
        <c:axPos val="b"/>
        <c:title>
          <c:tx>
            <c:rich>
              <a:bodyPr/>
              <a:lstStyle/>
              <a:p>
                <a:pPr>
                  <a:defRPr/>
                </a:pPr>
                <a:r>
                  <a:rPr lang="en-US"/>
                  <a:t>Time (sec)</a:t>
                </a:r>
              </a:p>
            </c:rich>
          </c:tx>
          <c:overlay val="0"/>
        </c:title>
        <c:numFmt formatCode="General" sourceLinked="1"/>
        <c:majorTickMark val="in"/>
        <c:minorTickMark val="none"/>
        <c:tickLblPos val="nextTo"/>
        <c:crossAx val="291500528"/>
        <c:crosses val="autoZero"/>
        <c:crossBetween val="midCat"/>
      </c:valAx>
      <c:valAx>
        <c:axId val="291500528"/>
        <c:scaling>
          <c:orientation val="minMax"/>
          <c:max val="0.05"/>
        </c:scaling>
        <c:delete val="0"/>
        <c:axPos val="l"/>
        <c:numFmt formatCode="#,##0.00" sourceLinked="0"/>
        <c:majorTickMark val="in"/>
        <c:minorTickMark val="none"/>
        <c:tickLblPos val="nextTo"/>
        <c:crossAx val="291497784"/>
        <c:crosses val="autoZero"/>
        <c:crossBetween val="midCat"/>
      </c:valAx>
      <c:spPr>
        <a:ln>
          <a:solidFill>
            <a:schemeClr val="bg1">
              <a:lumMod val="50000"/>
            </a:schemeClr>
          </a:solidFill>
        </a:ln>
      </c:spPr>
    </c:plotArea>
    <c:legend>
      <c:legendPos val="r"/>
      <c:layout>
        <c:manualLayout>
          <c:xMode val="edge"/>
          <c:yMode val="edge"/>
          <c:x val="0.24034056718519944"/>
          <c:y val="0.59417274229610151"/>
          <c:w val="0.56295051533192497"/>
          <c:h val="0.15469767667930398"/>
        </c:manualLayout>
      </c:layout>
      <c:overlay val="0"/>
    </c:legend>
    <c:plotVisOnly val="1"/>
    <c:dispBlanksAs val="gap"/>
    <c:showDLblsOverMax val="0"/>
  </c:chart>
  <c:spPr>
    <a:ln>
      <a:noFill/>
    </a:ln>
  </c:spPr>
  <c:txPr>
    <a:bodyPr/>
    <a:lstStyle/>
    <a:p>
      <a:pPr>
        <a:defRPr sz="1200">
          <a:latin typeface="Arial" pitchFamily="34" charset="0"/>
          <a:cs typeface="Arial"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67924630703526"/>
          <c:y val="4.9007921194875584E-2"/>
          <c:w val="0.76756872821022148"/>
          <c:h val="0.75165762835857286"/>
        </c:manualLayout>
      </c:layout>
      <c:scatterChart>
        <c:scatterStyle val="lineMarker"/>
        <c:varyColors val="0"/>
        <c:ser>
          <c:idx val="1"/>
          <c:order val="0"/>
          <c:spPr>
            <a:ln w="28575">
              <a:noFill/>
            </a:ln>
          </c:spPr>
          <c:marker>
            <c:symbol val="circle"/>
            <c:size val="7"/>
            <c:spPr>
              <a:solidFill>
                <a:schemeClr val="tx2">
                  <a:lumMod val="60000"/>
                  <a:lumOff val="40000"/>
                </a:schemeClr>
              </a:solidFill>
              <a:ln>
                <a:noFill/>
              </a:ln>
            </c:spPr>
          </c:marker>
          <c:trendline>
            <c:trendlineType val="linear"/>
            <c:dispRSqr val="0"/>
            <c:dispEq val="1"/>
            <c:trendlineLbl>
              <c:layout>
                <c:manualLayout>
                  <c:x val="0.52425802543912781"/>
                  <c:y val="-0.16203508369111574"/>
                </c:manualLayout>
              </c:layout>
              <c:numFmt formatCode="General" sourceLinked="0"/>
            </c:trendlineLbl>
          </c:trendline>
          <c:xVal>
            <c:numRef>
              <c:f>'4 bubbles'!$A$15:$A$25</c:f>
              <c:numCache>
                <c:formatCode>General</c:formatCode>
                <c:ptCount val="11"/>
                <c:pt idx="0">
                  <c:v>3.52</c:v>
                </c:pt>
                <c:pt idx="1">
                  <c:v>3.53</c:v>
                </c:pt>
                <c:pt idx="2">
                  <c:v>3.54</c:v>
                </c:pt>
                <c:pt idx="3">
                  <c:v>3.55</c:v>
                </c:pt>
                <c:pt idx="4">
                  <c:v>3.56</c:v>
                </c:pt>
                <c:pt idx="5">
                  <c:v>3.57</c:v>
                </c:pt>
                <c:pt idx="6">
                  <c:v>3.58</c:v>
                </c:pt>
                <c:pt idx="7">
                  <c:v>3.59</c:v>
                </c:pt>
                <c:pt idx="8">
                  <c:v>3.6</c:v>
                </c:pt>
                <c:pt idx="9">
                  <c:v>3.61</c:v>
                </c:pt>
                <c:pt idx="10">
                  <c:v>3.62</c:v>
                </c:pt>
              </c:numCache>
            </c:numRef>
          </c:xVal>
          <c:yVal>
            <c:numRef>
              <c:f>'4 bubbles'!$E$15:$E$25</c:f>
              <c:numCache>
                <c:formatCode>General</c:formatCode>
                <c:ptCount val="11"/>
                <c:pt idx="0">
                  <c:v>2.4840862421040139E-2</c:v>
                </c:pt>
                <c:pt idx="1">
                  <c:v>2.6115570433466719E-2</c:v>
                </c:pt>
                <c:pt idx="2">
                  <c:v>2.4262127277439E-2</c:v>
                </c:pt>
                <c:pt idx="3">
                  <c:v>2.5486187091112701E-2</c:v>
                </c:pt>
                <c:pt idx="4">
                  <c:v>2.6347713402659342E-2</c:v>
                </c:pt>
                <c:pt idx="5">
                  <c:v>2.5486187091112701E-2</c:v>
                </c:pt>
                <c:pt idx="6">
                  <c:v>2.7330890807101119E-2</c:v>
                </c:pt>
                <c:pt idx="7">
                  <c:v>2.7330890807101119E-2</c:v>
                </c:pt>
                <c:pt idx="8">
                  <c:v>2.7293731183108606E-2</c:v>
                </c:pt>
                <c:pt idx="9">
                  <c:v>2.7330890807101119E-2</c:v>
                </c:pt>
                <c:pt idx="10">
                  <c:v>2.7367999976680199E-2</c:v>
                </c:pt>
              </c:numCache>
            </c:numRef>
          </c:yVal>
          <c:smooth val="0"/>
        </c:ser>
        <c:ser>
          <c:idx val="0"/>
          <c:order val="1"/>
          <c:spPr>
            <a:ln w="28575">
              <a:noFill/>
            </a:ln>
          </c:spPr>
          <c:marker>
            <c:symbol val="diamond"/>
            <c:size val="7"/>
            <c:spPr>
              <a:solidFill>
                <a:srgbClr val="FF0000"/>
              </a:solidFill>
            </c:spPr>
          </c:marker>
          <c:trendline>
            <c:trendlineType val="linear"/>
            <c:dispRSqr val="0"/>
            <c:dispEq val="1"/>
            <c:trendlineLbl>
              <c:layout>
                <c:manualLayout>
                  <c:x val="0.53846153846153844"/>
                  <c:y val="1.4846065245928195E-2"/>
                </c:manualLayout>
              </c:layout>
              <c:numFmt formatCode="General" sourceLinked="0"/>
            </c:trendlineLbl>
          </c:trendline>
          <c:xVal>
            <c:numRef>
              <c:f>'4 bubbles'!$A$4:$A$12</c:f>
              <c:numCache>
                <c:formatCode>General</c:formatCode>
                <c:ptCount val="9"/>
                <c:pt idx="0">
                  <c:v>3.52</c:v>
                </c:pt>
                <c:pt idx="1">
                  <c:v>3.53</c:v>
                </c:pt>
                <c:pt idx="2">
                  <c:v>3.54</c:v>
                </c:pt>
                <c:pt idx="3">
                  <c:v>3.55</c:v>
                </c:pt>
                <c:pt idx="4">
                  <c:v>3.56</c:v>
                </c:pt>
                <c:pt idx="5">
                  <c:v>3.57</c:v>
                </c:pt>
                <c:pt idx="6">
                  <c:v>3.58</c:v>
                </c:pt>
                <c:pt idx="7">
                  <c:v>3.59</c:v>
                </c:pt>
                <c:pt idx="8">
                  <c:v>3.6</c:v>
                </c:pt>
              </c:numCache>
            </c:numRef>
          </c:xVal>
          <c:yVal>
            <c:numRef>
              <c:f>'4 bubbles'!$E$4:$E$12</c:f>
              <c:numCache>
                <c:formatCode>General</c:formatCode>
                <c:ptCount val="9"/>
                <c:pt idx="0">
                  <c:v>3.693299389611851E-2</c:v>
                </c:pt>
                <c:pt idx="1">
                  <c:v>3.7424363529399651E-2</c:v>
                </c:pt>
                <c:pt idx="2">
                  <c:v>3.8651716451140537E-2</c:v>
                </c:pt>
                <c:pt idx="3">
                  <c:v>3.9611348246848511E-2</c:v>
                </c:pt>
                <c:pt idx="4">
                  <c:v>4.0297200040548861E-2</c:v>
                </c:pt>
                <c:pt idx="5">
                  <c:v>4.3541492929946649E-2</c:v>
                </c:pt>
                <c:pt idx="6">
                  <c:v>4.4714460274912535E-2</c:v>
                </c:pt>
                <c:pt idx="7">
                  <c:v>4.4189329686671795E-2</c:v>
                </c:pt>
                <c:pt idx="8">
                  <c:v>4.3657883121356399E-2</c:v>
                </c:pt>
              </c:numCache>
            </c:numRef>
          </c:yVal>
          <c:smooth val="0"/>
        </c:ser>
        <c:ser>
          <c:idx val="2"/>
          <c:order val="2"/>
          <c:spPr>
            <a:ln w="28575">
              <a:noFill/>
            </a:ln>
          </c:spPr>
          <c:trendline>
            <c:trendlineType val="linear"/>
            <c:dispRSqr val="0"/>
            <c:dispEq val="1"/>
            <c:trendlineLbl>
              <c:layout>
                <c:manualLayout>
                  <c:x val="0.49861699979810303"/>
                  <c:y val="-0.1704140415210508"/>
                </c:manualLayout>
              </c:layout>
              <c:numFmt formatCode="General" sourceLinked="0"/>
            </c:trendlineLbl>
          </c:trendline>
          <c:xVal>
            <c:numRef>
              <c:f>'4 bubbles'!$A$26:$A$36</c:f>
              <c:numCache>
                <c:formatCode>General</c:formatCode>
                <c:ptCount val="11"/>
                <c:pt idx="0">
                  <c:v>3.52</c:v>
                </c:pt>
                <c:pt idx="1">
                  <c:v>3.53</c:v>
                </c:pt>
                <c:pt idx="2">
                  <c:v>3.54</c:v>
                </c:pt>
                <c:pt idx="3">
                  <c:v>3.55</c:v>
                </c:pt>
                <c:pt idx="4">
                  <c:v>3.56</c:v>
                </c:pt>
                <c:pt idx="5">
                  <c:v>3.57</c:v>
                </c:pt>
                <c:pt idx="6">
                  <c:v>3.58</c:v>
                </c:pt>
                <c:pt idx="7">
                  <c:v>3.59</c:v>
                </c:pt>
                <c:pt idx="8">
                  <c:v>3.6</c:v>
                </c:pt>
                <c:pt idx="9">
                  <c:v>3.61</c:v>
                </c:pt>
                <c:pt idx="10">
                  <c:v>3.62</c:v>
                </c:pt>
              </c:numCache>
            </c:numRef>
          </c:xVal>
          <c:yVal>
            <c:numRef>
              <c:f>'4 bubbles'!$J$26:$J$36</c:f>
              <c:numCache>
                <c:formatCode>General</c:formatCode>
                <c:ptCount val="11"/>
                <c:pt idx="0">
                  <c:v>1.8400000000000014E-2</c:v>
                </c:pt>
                <c:pt idx="1">
                  <c:v>1.9699999999999999E-2</c:v>
                </c:pt>
                <c:pt idx="2">
                  <c:v>1.9000000000000013E-2</c:v>
                </c:pt>
                <c:pt idx="3">
                  <c:v>1.9599999999999999E-2</c:v>
                </c:pt>
                <c:pt idx="4">
                  <c:v>2.0400000000000001E-2</c:v>
                </c:pt>
                <c:pt idx="5">
                  <c:v>1.9699999999999999E-2</c:v>
                </c:pt>
                <c:pt idx="6">
                  <c:v>2.1300000000000006E-2</c:v>
                </c:pt>
                <c:pt idx="7">
                  <c:v>1.9300000000000019E-2</c:v>
                </c:pt>
                <c:pt idx="8">
                  <c:v>2.1300000000000006E-2</c:v>
                </c:pt>
                <c:pt idx="9">
                  <c:v>2.0400000000000001E-2</c:v>
                </c:pt>
                <c:pt idx="10">
                  <c:v>2.2100000000000002E-2</c:v>
                </c:pt>
              </c:numCache>
            </c:numRef>
          </c:yVal>
          <c:smooth val="0"/>
        </c:ser>
        <c:ser>
          <c:idx val="3"/>
          <c:order val="3"/>
          <c:spPr>
            <a:ln w="28575">
              <a:noFill/>
            </a:ln>
          </c:spPr>
          <c:trendline>
            <c:trendlineType val="linear"/>
            <c:dispRSqr val="0"/>
            <c:dispEq val="1"/>
            <c:trendlineLbl>
              <c:layout>
                <c:manualLayout>
                  <c:x val="0.512820512820514"/>
                  <c:y val="-0.10081145752721443"/>
                </c:manualLayout>
              </c:layout>
              <c:numFmt formatCode="General" sourceLinked="0"/>
            </c:trendlineLbl>
          </c:trendline>
          <c:xVal>
            <c:numRef>
              <c:f>'4 bubbles'!$A$37:$A$47</c:f>
              <c:numCache>
                <c:formatCode>General</c:formatCode>
                <c:ptCount val="11"/>
                <c:pt idx="0">
                  <c:v>3.52</c:v>
                </c:pt>
                <c:pt idx="1">
                  <c:v>3.53</c:v>
                </c:pt>
                <c:pt idx="2">
                  <c:v>3.54</c:v>
                </c:pt>
                <c:pt idx="3">
                  <c:v>3.55</c:v>
                </c:pt>
                <c:pt idx="4">
                  <c:v>3.56</c:v>
                </c:pt>
                <c:pt idx="5">
                  <c:v>3.57</c:v>
                </c:pt>
                <c:pt idx="6">
                  <c:v>3.58</c:v>
                </c:pt>
                <c:pt idx="7">
                  <c:v>3.59</c:v>
                </c:pt>
                <c:pt idx="8">
                  <c:v>3.6</c:v>
                </c:pt>
                <c:pt idx="9">
                  <c:v>3.61</c:v>
                </c:pt>
                <c:pt idx="10">
                  <c:v>3.62</c:v>
                </c:pt>
              </c:numCache>
            </c:numRef>
          </c:xVal>
          <c:yVal>
            <c:numRef>
              <c:f>'4 bubbles'!$J$37:$J$47</c:f>
              <c:numCache>
                <c:formatCode>General</c:formatCode>
                <c:ptCount val="11"/>
                <c:pt idx="0">
                  <c:v>2.3699999999999999E-2</c:v>
                </c:pt>
                <c:pt idx="1">
                  <c:v>2.0600000000000011E-2</c:v>
                </c:pt>
                <c:pt idx="2">
                  <c:v>2.4E-2</c:v>
                </c:pt>
                <c:pt idx="3">
                  <c:v>2.0500000000000001E-2</c:v>
                </c:pt>
                <c:pt idx="4">
                  <c:v>2.3E-2</c:v>
                </c:pt>
                <c:pt idx="5">
                  <c:v>2.1100000000000001E-2</c:v>
                </c:pt>
                <c:pt idx="6">
                  <c:v>2.1399999999999999E-2</c:v>
                </c:pt>
                <c:pt idx="7">
                  <c:v>2.1300000000000006E-2</c:v>
                </c:pt>
                <c:pt idx="8">
                  <c:v>2.1300000000000006E-2</c:v>
                </c:pt>
                <c:pt idx="9">
                  <c:v>2.1999999999999999E-2</c:v>
                </c:pt>
                <c:pt idx="10">
                  <c:v>2.2100000000000002E-2</c:v>
                </c:pt>
              </c:numCache>
            </c:numRef>
          </c:yVal>
          <c:smooth val="0"/>
        </c:ser>
        <c:dLbls>
          <c:showLegendKey val="0"/>
          <c:showVal val="0"/>
          <c:showCatName val="0"/>
          <c:showSerName val="0"/>
          <c:showPercent val="0"/>
          <c:showBubbleSize val="0"/>
        </c:dLbls>
        <c:axId val="291497392"/>
        <c:axId val="291501704"/>
      </c:scatterChart>
      <c:valAx>
        <c:axId val="291497392"/>
        <c:scaling>
          <c:orientation val="minMax"/>
          <c:max val="4"/>
        </c:scaling>
        <c:delete val="0"/>
        <c:axPos val="b"/>
        <c:title>
          <c:tx>
            <c:rich>
              <a:bodyPr/>
              <a:lstStyle/>
              <a:p>
                <a:pPr>
                  <a:defRPr/>
                </a:pPr>
                <a:r>
                  <a:rPr lang="en-US"/>
                  <a:t>Time (sec)</a:t>
                </a:r>
              </a:p>
            </c:rich>
          </c:tx>
          <c:overlay val="0"/>
        </c:title>
        <c:numFmt formatCode="General" sourceLinked="1"/>
        <c:majorTickMark val="in"/>
        <c:minorTickMark val="none"/>
        <c:tickLblPos val="nextTo"/>
        <c:crossAx val="291501704"/>
        <c:crosses val="autoZero"/>
        <c:crossBetween val="midCat"/>
      </c:valAx>
      <c:valAx>
        <c:axId val="291501704"/>
        <c:scaling>
          <c:orientation val="minMax"/>
          <c:max val="0.05"/>
        </c:scaling>
        <c:delete val="0"/>
        <c:axPos val="l"/>
        <c:numFmt formatCode="General" sourceLinked="1"/>
        <c:majorTickMark val="in"/>
        <c:minorTickMark val="none"/>
        <c:tickLblPos val="nextTo"/>
        <c:crossAx val="291497392"/>
        <c:crosses val="autoZero"/>
        <c:crossBetween val="midCat"/>
      </c:valAx>
      <c:spPr>
        <a:ln>
          <a:solidFill>
            <a:schemeClr val="bg1">
              <a:lumMod val="50000"/>
            </a:schemeClr>
          </a:solidFill>
        </a:ln>
      </c:spPr>
    </c:plotArea>
    <c:plotVisOnly val="1"/>
    <c:dispBlanksAs val="gap"/>
    <c:showDLblsOverMax val="0"/>
  </c:chart>
  <c:spPr>
    <a:ln>
      <a:noFill/>
    </a:ln>
  </c:spPr>
  <c:txPr>
    <a:bodyPr/>
    <a:lstStyle/>
    <a:p>
      <a:pPr>
        <a:defRPr sz="1200">
          <a:latin typeface="Arial" pitchFamily="34" charset="0"/>
          <a:cs typeface="Arial"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514763779527581"/>
          <c:y val="6.0936004322989103E-2"/>
          <c:w val="0.54440318539727806"/>
          <c:h val="0.67508800370542044"/>
        </c:manualLayout>
      </c:layout>
      <c:scatterChart>
        <c:scatterStyle val="lineMarker"/>
        <c:varyColors val="0"/>
        <c:ser>
          <c:idx val="1"/>
          <c:order val="0"/>
          <c:tx>
            <c:v>1 bubble</c:v>
          </c:tx>
          <c:spPr>
            <a:ln w="28575">
              <a:noFill/>
            </a:ln>
          </c:spPr>
          <c:marker>
            <c:symbol val="circle"/>
            <c:size val="7"/>
            <c:spPr>
              <a:solidFill>
                <a:schemeClr val="tx2">
                  <a:lumMod val="60000"/>
                  <a:lumOff val="40000"/>
                </a:schemeClr>
              </a:solidFill>
              <a:ln>
                <a:noFill/>
              </a:ln>
            </c:spPr>
          </c:marker>
          <c:trendline>
            <c:trendlineType val="linear"/>
            <c:dispRSqr val="0"/>
            <c:dispEq val="1"/>
            <c:trendlineLbl>
              <c:layout>
                <c:manualLayout>
                  <c:x val="0.13576562872822714"/>
                  <c:y val="-6.9108769492048833E-2"/>
                </c:manualLayout>
              </c:layout>
              <c:numFmt formatCode="General" sourceLinked="0"/>
            </c:trendlineLbl>
          </c:trendline>
          <c:xVal>
            <c:numRef>
              <c:f>'1 bubble'!$H$5:$H$50</c:f>
              <c:numCache>
                <c:formatCode>General</c:formatCode>
                <c:ptCount val="46"/>
                <c:pt idx="0">
                  <c:v>0.14475631313131346</c:v>
                </c:pt>
                <c:pt idx="1">
                  <c:v>0.1467424242424247</c:v>
                </c:pt>
                <c:pt idx="2">
                  <c:v>0.15138636363636446</c:v>
                </c:pt>
                <c:pt idx="3">
                  <c:v>0.15225505050505134</c:v>
                </c:pt>
                <c:pt idx="4">
                  <c:v>0.1565770202020203</c:v>
                </c:pt>
                <c:pt idx="5">
                  <c:v>0.15774242424242477</c:v>
                </c:pt>
                <c:pt idx="6">
                  <c:v>0.16211111111111101</c:v>
                </c:pt>
                <c:pt idx="7">
                  <c:v>0.16407954545454587</c:v>
                </c:pt>
                <c:pt idx="8">
                  <c:v>0.16754292929292899</c:v>
                </c:pt>
                <c:pt idx="9">
                  <c:v>0.16928914141414134</c:v>
                </c:pt>
                <c:pt idx="10">
                  <c:v>0.17275883838383799</c:v>
                </c:pt>
                <c:pt idx="11">
                  <c:v>0.1750580808080813</c:v>
                </c:pt>
                <c:pt idx="12">
                  <c:v>0.17911616161616237</c:v>
                </c:pt>
                <c:pt idx="13">
                  <c:v>0.18128282828282799</c:v>
                </c:pt>
                <c:pt idx="14">
                  <c:v>0.184652777777778</c:v>
                </c:pt>
                <c:pt idx="15">
                  <c:v>0.18656691919191937</c:v>
                </c:pt>
                <c:pt idx="16">
                  <c:v>0.19028914141414099</c:v>
                </c:pt>
                <c:pt idx="17">
                  <c:v>0.19381691919191901</c:v>
                </c:pt>
                <c:pt idx="18">
                  <c:v>0.19537752525252466</c:v>
                </c:pt>
                <c:pt idx="19">
                  <c:v>0.19960858585858587</c:v>
                </c:pt>
                <c:pt idx="20">
                  <c:v>0.20289141414141446</c:v>
                </c:pt>
                <c:pt idx="21">
                  <c:v>0.20539520202020237</c:v>
                </c:pt>
                <c:pt idx="22">
                  <c:v>0.21037121212121199</c:v>
                </c:pt>
                <c:pt idx="23">
                  <c:v>0.21140151515151501</c:v>
                </c:pt>
                <c:pt idx="24">
                  <c:v>0.21554419191919258</c:v>
                </c:pt>
                <c:pt idx="25">
                  <c:v>0.21841919191919276</c:v>
                </c:pt>
                <c:pt idx="26">
                  <c:v>0.22166666666666687</c:v>
                </c:pt>
                <c:pt idx="27">
                  <c:v>0.22514141414141434</c:v>
                </c:pt>
                <c:pt idx="28">
                  <c:v>0.22867297979797988</c:v>
                </c:pt>
                <c:pt idx="29">
                  <c:v>0.23303535353535446</c:v>
                </c:pt>
                <c:pt idx="30">
                  <c:v>0.23521464646464599</c:v>
                </c:pt>
                <c:pt idx="31">
                  <c:v>0.23873863636363599</c:v>
                </c:pt>
                <c:pt idx="32">
                  <c:v>0.24295075757575799</c:v>
                </c:pt>
                <c:pt idx="33">
                  <c:v>0.24506439393939458</c:v>
                </c:pt>
                <c:pt idx="34">
                  <c:v>0.24920454545454501</c:v>
                </c:pt>
                <c:pt idx="35">
                  <c:v>0.25324621212121179</c:v>
                </c:pt>
                <c:pt idx="36">
                  <c:v>0.25630934343434297</c:v>
                </c:pt>
                <c:pt idx="37">
                  <c:v>0.26059217171717208</c:v>
                </c:pt>
                <c:pt idx="38">
                  <c:v>0.26354671717171702</c:v>
                </c:pt>
                <c:pt idx="39">
                  <c:v>0.26673611111111079</c:v>
                </c:pt>
                <c:pt idx="40">
                  <c:v>0.271337121212121</c:v>
                </c:pt>
                <c:pt idx="41">
                  <c:v>0.27544444444444532</c:v>
                </c:pt>
                <c:pt idx="42">
                  <c:v>0.27756818181818232</c:v>
                </c:pt>
                <c:pt idx="43">
                  <c:v>0.28185858585858692</c:v>
                </c:pt>
                <c:pt idx="44">
                  <c:v>0.28677146464646502</c:v>
                </c:pt>
                <c:pt idx="45">
                  <c:v>0.29029040404040402</c:v>
                </c:pt>
              </c:numCache>
            </c:numRef>
          </c:xVal>
          <c:yVal>
            <c:numRef>
              <c:f>'1 bubble'!$K$5:$K$43</c:f>
              <c:numCache>
                <c:formatCode>General</c:formatCode>
                <c:ptCount val="39"/>
                <c:pt idx="0">
                  <c:v>1.8473198687137125E-2</c:v>
                </c:pt>
                <c:pt idx="1">
                  <c:v>1.9030318796497341E-2</c:v>
                </c:pt>
                <c:pt idx="2">
                  <c:v>1.9443046077645802E-2</c:v>
                </c:pt>
                <c:pt idx="3">
                  <c:v>1.9679272394191923E-2</c:v>
                </c:pt>
                <c:pt idx="4">
                  <c:v>2.0058302571005389E-2</c:v>
                </c:pt>
                <c:pt idx="5">
                  <c:v>2.0476972800994406E-2</c:v>
                </c:pt>
                <c:pt idx="6">
                  <c:v>2.0768244030252445E-2</c:v>
                </c:pt>
                <c:pt idx="7">
                  <c:v>2.1261775180808656E-2</c:v>
                </c:pt>
                <c:pt idx="8">
                  <c:v>2.1445808275971159E-2</c:v>
                </c:pt>
                <c:pt idx="9">
                  <c:v>2.2109067016765613E-2</c:v>
                </c:pt>
                <c:pt idx="10">
                  <c:v>2.253340633098494E-2</c:v>
                </c:pt>
                <c:pt idx="11">
                  <c:v>2.3320433066163864E-2</c:v>
                </c:pt>
                <c:pt idx="12">
                  <c:v>2.3848070614626248E-2</c:v>
                </c:pt>
                <c:pt idx="13">
                  <c:v>2.4579125887928016E-2</c:v>
                </c:pt>
                <c:pt idx="14">
                  <c:v>2.5236526555502261E-2</c:v>
                </c:pt>
                <c:pt idx="15">
                  <c:v>2.584038027486785E-2</c:v>
                </c:pt>
                <c:pt idx="16">
                  <c:v>2.6574932993405291E-2</c:v>
                </c:pt>
                <c:pt idx="17">
                  <c:v>2.6923121251291125E-2</c:v>
                </c:pt>
                <c:pt idx="18">
                  <c:v>2.7661275289143691E-2</c:v>
                </c:pt>
                <c:pt idx="19">
                  <c:v>2.8069332692662836E-2</c:v>
                </c:pt>
                <c:pt idx="20">
                  <c:v>2.8326037194098323E-2</c:v>
                </c:pt>
                <c:pt idx="21">
                  <c:v>2.881317723223244E-2</c:v>
                </c:pt>
                <c:pt idx="22">
                  <c:v>2.9170478425533452E-2</c:v>
                </c:pt>
                <c:pt idx="23">
                  <c:v>2.9606729871281798E-2</c:v>
                </c:pt>
                <c:pt idx="24">
                  <c:v>3.004851761880855E-2</c:v>
                </c:pt>
                <c:pt idx="25">
                  <c:v>3.0640652031301372E-2</c:v>
                </c:pt>
                <c:pt idx="26">
                  <c:v>3.1098029123718798E-2</c:v>
                </c:pt>
                <c:pt idx="27">
                  <c:v>3.1709419042690888E-2</c:v>
                </c:pt>
                <c:pt idx="28">
                  <c:v>3.2461286153311592E-2</c:v>
                </c:pt>
                <c:pt idx="29">
                  <c:v>3.3181487788308497E-2</c:v>
                </c:pt>
                <c:pt idx="30">
                  <c:v>3.4051848085098216E-2</c:v>
                </c:pt>
                <c:pt idx="31">
                  <c:v>3.4782358527172832E-2</c:v>
                </c:pt>
                <c:pt idx="32">
                  <c:v>3.5597876997541585E-2</c:v>
                </c:pt>
                <c:pt idx="33">
                  <c:v>3.6436144648204036E-2</c:v>
                </c:pt>
                <c:pt idx="34">
                  <c:v>3.7200592135944489E-2</c:v>
                </c:pt>
                <c:pt idx="35">
                  <c:v>3.8029262961929752E-2</c:v>
                </c:pt>
                <c:pt idx="36">
                  <c:v>3.8863539767615495E-2</c:v>
                </c:pt>
                <c:pt idx="37">
                  <c:v>3.9390695860102007E-2</c:v>
                </c:pt>
                <c:pt idx="38">
                  <c:v>4.0218418499754466E-2</c:v>
                </c:pt>
              </c:numCache>
            </c:numRef>
          </c:yVal>
          <c:smooth val="0"/>
        </c:ser>
        <c:dLbls>
          <c:showLegendKey val="0"/>
          <c:showVal val="0"/>
          <c:showCatName val="0"/>
          <c:showSerName val="0"/>
          <c:showPercent val="0"/>
          <c:showBubbleSize val="0"/>
        </c:dLbls>
        <c:axId val="338507872"/>
        <c:axId val="338513360"/>
      </c:scatterChart>
      <c:valAx>
        <c:axId val="338507872"/>
        <c:scaling>
          <c:orientation val="minMax"/>
        </c:scaling>
        <c:delete val="0"/>
        <c:axPos val="b"/>
        <c:title>
          <c:tx>
            <c:rich>
              <a:bodyPr/>
              <a:lstStyle/>
              <a:p>
                <a:pPr>
                  <a:defRPr/>
                </a:pPr>
                <a:r>
                  <a:rPr lang="en-US"/>
                  <a:t>Height (m)</a:t>
                </a:r>
              </a:p>
            </c:rich>
          </c:tx>
          <c:overlay val="0"/>
        </c:title>
        <c:numFmt formatCode="General" sourceLinked="1"/>
        <c:majorTickMark val="in"/>
        <c:minorTickMark val="none"/>
        <c:tickLblPos val="nextTo"/>
        <c:crossAx val="338513360"/>
        <c:crosses val="autoZero"/>
        <c:crossBetween val="midCat"/>
      </c:valAx>
      <c:valAx>
        <c:axId val="338513360"/>
        <c:scaling>
          <c:orientation val="minMax"/>
          <c:max val="0.05"/>
        </c:scaling>
        <c:delete val="0"/>
        <c:axPos val="l"/>
        <c:title>
          <c:tx>
            <c:rich>
              <a:bodyPr rot="-5400000" vert="horz"/>
              <a:lstStyle/>
              <a:p>
                <a:pPr>
                  <a:defRPr/>
                </a:pPr>
                <a:r>
                  <a:rPr lang="en-US"/>
                  <a:t>Bubble diameter (m)</a:t>
                </a:r>
              </a:p>
            </c:rich>
          </c:tx>
          <c:overlay val="0"/>
        </c:title>
        <c:numFmt formatCode="General" sourceLinked="1"/>
        <c:majorTickMark val="in"/>
        <c:minorTickMark val="none"/>
        <c:tickLblPos val="nextTo"/>
        <c:crossAx val="338507872"/>
        <c:crosses val="autoZero"/>
        <c:crossBetween val="midCat"/>
      </c:valAx>
      <c:spPr>
        <a:ln>
          <a:solidFill>
            <a:schemeClr val="bg1">
              <a:lumMod val="50000"/>
            </a:schemeClr>
          </a:solidFill>
        </a:ln>
      </c:spPr>
    </c:plotArea>
    <c:legend>
      <c:legendPos val="r"/>
      <c:legendEntry>
        <c:idx val="0"/>
        <c:txPr>
          <a:bodyPr/>
          <a:lstStyle/>
          <a:p>
            <a:pPr>
              <a:defRPr sz="1200"/>
            </a:pPr>
            <a:endParaRPr lang="en-US"/>
          </a:p>
        </c:txPr>
      </c:legendEntry>
      <c:layout>
        <c:manualLayout>
          <c:xMode val="edge"/>
          <c:yMode val="edge"/>
          <c:x val="0.29197238129324926"/>
          <c:y val="0.64300640728732461"/>
          <c:w val="0.46434087157778936"/>
          <c:h val="8.4543525809274045E-2"/>
        </c:manualLayout>
      </c:layout>
      <c:overlay val="0"/>
    </c:legend>
    <c:plotVisOnly val="1"/>
    <c:dispBlanksAs val="gap"/>
    <c:showDLblsOverMax val="0"/>
  </c:chart>
  <c:spPr>
    <a:ln>
      <a:noFill/>
    </a:ln>
  </c:spPr>
  <c:txPr>
    <a:bodyPr/>
    <a:lstStyle/>
    <a:p>
      <a:pPr>
        <a:defRPr sz="1400">
          <a:latin typeface="Arial" pitchFamily="34" charset="0"/>
          <a:cs typeface="Arial"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667924630703526"/>
          <c:y val="4.9007921194875535E-2"/>
          <c:w val="0.76756872821022148"/>
          <c:h val="0.71287759484609869"/>
        </c:manualLayout>
      </c:layout>
      <c:scatterChart>
        <c:scatterStyle val="lineMarker"/>
        <c:varyColors val="0"/>
        <c:ser>
          <c:idx val="1"/>
          <c:order val="0"/>
          <c:tx>
            <c:v>Bubble 1</c:v>
          </c:tx>
          <c:spPr>
            <a:ln w="28575">
              <a:noFill/>
            </a:ln>
          </c:spPr>
          <c:marker>
            <c:symbol val="circle"/>
            <c:size val="7"/>
            <c:spPr>
              <a:solidFill>
                <a:schemeClr val="tx2">
                  <a:lumMod val="60000"/>
                  <a:lumOff val="40000"/>
                </a:schemeClr>
              </a:solidFill>
              <a:ln>
                <a:noFill/>
              </a:ln>
            </c:spPr>
          </c:marker>
          <c:trendline>
            <c:trendlineType val="linear"/>
            <c:dispRSqr val="0"/>
            <c:dispEq val="1"/>
            <c:trendlineLbl>
              <c:layout>
                <c:manualLayout>
                  <c:x val="0.11511473565804274"/>
                  <c:y val="-0.31095758191516487"/>
                </c:manualLayout>
              </c:layout>
              <c:numFmt formatCode="General" sourceLinked="0"/>
            </c:trendlineLbl>
          </c:trendline>
          <c:xVal>
            <c:numRef>
              <c:f>'2 bubbles'!$I$4:$I$29</c:f>
              <c:numCache>
                <c:formatCode>General</c:formatCode>
                <c:ptCount val="26"/>
                <c:pt idx="0">
                  <c:v>0.19496717171717245</c:v>
                </c:pt>
                <c:pt idx="1">
                  <c:v>0.19712752525252467</c:v>
                </c:pt>
                <c:pt idx="2">
                  <c:v>0.19948484848484799</c:v>
                </c:pt>
                <c:pt idx="3">
                  <c:v>0.20097727272727337</c:v>
                </c:pt>
                <c:pt idx="4">
                  <c:v>0.20581818181818246</c:v>
                </c:pt>
                <c:pt idx="5">
                  <c:v>0.21235606060606099</c:v>
                </c:pt>
                <c:pt idx="6">
                  <c:v>0.215776515151515</c:v>
                </c:pt>
                <c:pt idx="7">
                  <c:v>0.21750505050505137</c:v>
                </c:pt>
                <c:pt idx="8">
                  <c:v>0.22161111111111101</c:v>
                </c:pt>
                <c:pt idx="9">
                  <c:v>0.2232891414141413</c:v>
                </c:pt>
                <c:pt idx="10">
                  <c:v>0.22711616161616199</c:v>
                </c:pt>
                <c:pt idx="11">
                  <c:v>0.22915277777777787</c:v>
                </c:pt>
                <c:pt idx="12">
                  <c:v>0.23320328282828337</c:v>
                </c:pt>
                <c:pt idx="13">
                  <c:v>0.23545707070707134</c:v>
                </c:pt>
                <c:pt idx="14">
                  <c:v>0.23907323232323199</c:v>
                </c:pt>
                <c:pt idx="15">
                  <c:v>0.24205934343434349</c:v>
                </c:pt>
                <c:pt idx="16">
                  <c:v>0.24449873737373737</c:v>
                </c:pt>
                <c:pt idx="17">
                  <c:v>0.24927777777777799</c:v>
                </c:pt>
                <c:pt idx="18">
                  <c:v>0.251617424242424</c:v>
                </c:pt>
                <c:pt idx="19">
                  <c:v>0.25449242424242402</c:v>
                </c:pt>
                <c:pt idx="20">
                  <c:v>0.25798737373737485</c:v>
                </c:pt>
                <c:pt idx="21">
                  <c:v>0.26149873737373702</c:v>
                </c:pt>
                <c:pt idx="22">
                  <c:v>0.26567929292929332</c:v>
                </c:pt>
                <c:pt idx="23">
                  <c:v>0.26849747474747498</c:v>
                </c:pt>
                <c:pt idx="24">
                  <c:v>0.27173863636363599</c:v>
                </c:pt>
                <c:pt idx="25">
                  <c:v>0.27652272727272792</c:v>
                </c:pt>
              </c:numCache>
            </c:numRef>
          </c:xVal>
          <c:yVal>
            <c:numRef>
              <c:f>'2 bubbles'!$D$4:$D$29</c:f>
              <c:numCache>
                <c:formatCode>General</c:formatCode>
                <c:ptCount val="26"/>
                <c:pt idx="0">
                  <c:v>1.2582796679714301E-2</c:v>
                </c:pt>
                <c:pt idx="1">
                  <c:v>1.3516091789036101E-2</c:v>
                </c:pt>
                <c:pt idx="2">
                  <c:v>1.1574489505650421E-2</c:v>
                </c:pt>
                <c:pt idx="3">
                  <c:v>1.37395134008197E-2</c:v>
                </c:pt>
                <c:pt idx="4">
                  <c:v>1.3959359574599399E-2</c:v>
                </c:pt>
                <c:pt idx="5">
                  <c:v>1.5800922153718009E-2</c:v>
                </c:pt>
                <c:pt idx="6">
                  <c:v>1.3516091789036101E-2</c:v>
                </c:pt>
                <c:pt idx="7">
                  <c:v>1.5865023520995499E-2</c:v>
                </c:pt>
                <c:pt idx="8">
                  <c:v>1.2743093545556401E-2</c:v>
                </c:pt>
                <c:pt idx="9">
                  <c:v>1.507783161980264E-2</c:v>
                </c:pt>
                <c:pt idx="10">
                  <c:v>1.3886464248291434E-2</c:v>
                </c:pt>
                <c:pt idx="11">
                  <c:v>1.6118880016219538E-2</c:v>
                </c:pt>
                <c:pt idx="12">
                  <c:v>1.507783161980264E-2</c:v>
                </c:pt>
                <c:pt idx="13">
                  <c:v>1.6118880016219538E-2</c:v>
                </c:pt>
                <c:pt idx="14">
                  <c:v>1.6118880016219538E-2</c:v>
                </c:pt>
                <c:pt idx="15">
                  <c:v>1.7096654046901701E-2</c:v>
                </c:pt>
                <c:pt idx="16">
                  <c:v>1.8901062214694703E-2</c:v>
                </c:pt>
                <c:pt idx="17">
                  <c:v>1.8901062214694703E-2</c:v>
                </c:pt>
                <c:pt idx="18">
                  <c:v>1.9844069650494803E-2</c:v>
                </c:pt>
                <c:pt idx="19">
                  <c:v>1.8901062214694703E-2</c:v>
                </c:pt>
                <c:pt idx="20">
                  <c:v>2.13232739679028E-2</c:v>
                </c:pt>
                <c:pt idx="21">
                  <c:v>2.3497103493339801E-2</c:v>
                </c:pt>
                <c:pt idx="22">
                  <c:v>2.2661577498332051E-2</c:v>
                </c:pt>
                <c:pt idx="23">
                  <c:v>2.2840017871456501E-2</c:v>
                </c:pt>
                <c:pt idx="24">
                  <c:v>2.4178320024329375E-2</c:v>
                </c:pt>
                <c:pt idx="25">
                  <c:v>2.4553200054653765E-2</c:v>
                </c:pt>
              </c:numCache>
            </c:numRef>
          </c:yVal>
          <c:smooth val="0"/>
        </c:ser>
        <c:ser>
          <c:idx val="0"/>
          <c:order val="1"/>
          <c:tx>
            <c:v>Bubble 2</c:v>
          </c:tx>
          <c:spPr>
            <a:ln w="28575">
              <a:noFill/>
            </a:ln>
          </c:spPr>
          <c:marker>
            <c:symbol val="diamond"/>
            <c:size val="7"/>
            <c:spPr>
              <a:solidFill>
                <a:srgbClr val="FF0000"/>
              </a:solidFill>
            </c:spPr>
          </c:marker>
          <c:trendline>
            <c:trendlineType val="linear"/>
            <c:dispRSqr val="0"/>
            <c:dispEq val="1"/>
            <c:trendlineLbl>
              <c:layout>
                <c:manualLayout>
                  <c:x val="0.13252793400824897"/>
                  <c:y val="-0.23896113792227636"/>
                </c:manualLayout>
              </c:layout>
              <c:numFmt formatCode="General" sourceLinked="0"/>
            </c:trendlineLbl>
          </c:trendline>
          <c:xVal>
            <c:numRef>
              <c:f>'2 bubbles'!$I$30:$I$53</c:f>
              <c:numCache>
                <c:formatCode>General</c:formatCode>
                <c:ptCount val="24"/>
                <c:pt idx="0">
                  <c:v>0.19492424242424233</c:v>
                </c:pt>
                <c:pt idx="1">
                  <c:v>0.19934217171717233</c:v>
                </c:pt>
                <c:pt idx="2">
                  <c:v>0.19960606060606101</c:v>
                </c:pt>
                <c:pt idx="3">
                  <c:v>0.20210227272727299</c:v>
                </c:pt>
                <c:pt idx="4">
                  <c:v>0.2058901515151523</c:v>
                </c:pt>
                <c:pt idx="5">
                  <c:v>0.21156439393939458</c:v>
                </c:pt>
                <c:pt idx="6">
                  <c:v>0.21752777777777799</c:v>
                </c:pt>
                <c:pt idx="7">
                  <c:v>0.22159343434343437</c:v>
                </c:pt>
                <c:pt idx="8">
                  <c:v>0.22329040404040446</c:v>
                </c:pt>
                <c:pt idx="9">
                  <c:v>0.229080808080808</c:v>
                </c:pt>
                <c:pt idx="10">
                  <c:v>0.2331691919191923</c:v>
                </c:pt>
                <c:pt idx="11">
                  <c:v>0.23537752525252487</c:v>
                </c:pt>
                <c:pt idx="12">
                  <c:v>0.2389924242424247</c:v>
                </c:pt>
                <c:pt idx="13">
                  <c:v>0.24207449494949546</c:v>
                </c:pt>
                <c:pt idx="14">
                  <c:v>0.24480934343434349</c:v>
                </c:pt>
                <c:pt idx="15">
                  <c:v>0.248570707070707</c:v>
                </c:pt>
                <c:pt idx="16">
                  <c:v>0.25052020202020198</c:v>
                </c:pt>
                <c:pt idx="17">
                  <c:v>0.25443939393939402</c:v>
                </c:pt>
                <c:pt idx="18">
                  <c:v>0.25788636363636486</c:v>
                </c:pt>
                <c:pt idx="19">
                  <c:v>0.261253787878788</c:v>
                </c:pt>
                <c:pt idx="20">
                  <c:v>0.26450252525252532</c:v>
                </c:pt>
                <c:pt idx="21">
                  <c:v>0.26804292929292961</c:v>
                </c:pt>
                <c:pt idx="22">
                  <c:v>0.27157828282828361</c:v>
                </c:pt>
                <c:pt idx="23">
                  <c:v>0.27533712121212101</c:v>
                </c:pt>
              </c:numCache>
            </c:numRef>
          </c:xVal>
          <c:yVal>
            <c:numRef>
              <c:f>'2 bubbles'!$D$30:$D$52</c:f>
              <c:numCache>
                <c:formatCode>General</c:formatCode>
                <c:ptCount val="23"/>
                <c:pt idx="0">
                  <c:v>1.2420431210520042E-2</c:v>
                </c:pt>
                <c:pt idx="1">
                  <c:v>1.1397769364601101E-2</c:v>
                </c:pt>
                <c:pt idx="2">
                  <c:v>1.1748551746669965E-2</c:v>
                </c:pt>
                <c:pt idx="3">
                  <c:v>1.1397769364601101E-2</c:v>
                </c:pt>
                <c:pt idx="4">
                  <c:v>1.3959359574599399E-2</c:v>
                </c:pt>
                <c:pt idx="5">
                  <c:v>1.4874525710538346E-2</c:v>
                </c:pt>
                <c:pt idx="6">
                  <c:v>1.5865023520995499E-2</c:v>
                </c:pt>
                <c:pt idx="7">
                  <c:v>1.2743093545556401E-2</c:v>
                </c:pt>
                <c:pt idx="8">
                  <c:v>1.507783161980264E-2</c:v>
                </c:pt>
                <c:pt idx="9">
                  <c:v>1.6055792181122502E-2</c:v>
                </c:pt>
                <c:pt idx="10">
                  <c:v>1.507783161980264E-2</c:v>
                </c:pt>
                <c:pt idx="11">
                  <c:v>1.5992455475927123E-2</c:v>
                </c:pt>
                <c:pt idx="12">
                  <c:v>1.6055792181122502E-2</c:v>
                </c:pt>
                <c:pt idx="13">
                  <c:v>1.6797214874199096E-2</c:v>
                </c:pt>
                <c:pt idx="14">
                  <c:v>1.7851705100072203E-2</c:v>
                </c:pt>
                <c:pt idx="15">
                  <c:v>1.7214971403612903E-2</c:v>
                </c:pt>
                <c:pt idx="16">
                  <c:v>1.9638426073342801E-2</c:v>
                </c:pt>
                <c:pt idx="17">
                  <c:v>1.8901062214694703E-2</c:v>
                </c:pt>
                <c:pt idx="18">
                  <c:v>2.13232739679028E-2</c:v>
                </c:pt>
                <c:pt idx="19">
                  <c:v>2.2071685466506806E-2</c:v>
                </c:pt>
                <c:pt idx="20">
                  <c:v>2.1035755993710648E-2</c:v>
                </c:pt>
                <c:pt idx="21">
                  <c:v>2.2117620345468589E-2</c:v>
                </c:pt>
                <c:pt idx="22">
                  <c:v>2.4052061615529557E-2</c:v>
                </c:pt>
              </c:numCache>
            </c:numRef>
          </c:yVal>
          <c:smooth val="0"/>
        </c:ser>
        <c:dLbls>
          <c:showLegendKey val="0"/>
          <c:showVal val="0"/>
          <c:showCatName val="0"/>
          <c:showSerName val="0"/>
          <c:showPercent val="0"/>
          <c:showBubbleSize val="0"/>
        </c:dLbls>
        <c:axId val="338509832"/>
        <c:axId val="338518064"/>
      </c:scatterChart>
      <c:valAx>
        <c:axId val="338509832"/>
        <c:scaling>
          <c:orientation val="minMax"/>
          <c:max val="0.4"/>
        </c:scaling>
        <c:delete val="0"/>
        <c:axPos val="b"/>
        <c:title>
          <c:tx>
            <c:rich>
              <a:bodyPr/>
              <a:lstStyle/>
              <a:p>
                <a:pPr>
                  <a:defRPr/>
                </a:pPr>
                <a:r>
                  <a:rPr lang="en-US"/>
                  <a:t>Height (m)</a:t>
                </a:r>
              </a:p>
            </c:rich>
          </c:tx>
          <c:overlay val="0"/>
        </c:title>
        <c:numFmt formatCode="General" sourceLinked="1"/>
        <c:majorTickMark val="in"/>
        <c:minorTickMark val="none"/>
        <c:tickLblPos val="nextTo"/>
        <c:crossAx val="338518064"/>
        <c:crosses val="autoZero"/>
        <c:crossBetween val="midCat"/>
      </c:valAx>
      <c:valAx>
        <c:axId val="338518064"/>
        <c:scaling>
          <c:orientation val="minMax"/>
          <c:max val="0.05"/>
        </c:scaling>
        <c:delete val="0"/>
        <c:axPos val="l"/>
        <c:numFmt formatCode="General" sourceLinked="1"/>
        <c:majorTickMark val="in"/>
        <c:minorTickMark val="none"/>
        <c:tickLblPos val="nextTo"/>
        <c:crossAx val="338509832"/>
        <c:crosses val="autoZero"/>
        <c:crossBetween val="midCat"/>
      </c:valAx>
      <c:spPr>
        <a:ln>
          <a:solidFill>
            <a:schemeClr val="bg1">
              <a:lumMod val="50000"/>
            </a:schemeClr>
          </a:solidFill>
        </a:ln>
      </c:spPr>
    </c:plotArea>
    <c:legend>
      <c:legendPos val="r"/>
      <c:layout>
        <c:manualLayout>
          <c:xMode val="edge"/>
          <c:yMode val="edge"/>
          <c:x val="0.16790776152980891"/>
          <c:y val="0.6125696384726107"/>
          <c:w val="0.57169666291713561"/>
          <c:h val="0.15189442045550774"/>
        </c:manualLayout>
      </c:layout>
      <c:overlay val="0"/>
    </c:legend>
    <c:plotVisOnly val="1"/>
    <c:dispBlanksAs val="gap"/>
    <c:showDLblsOverMax val="0"/>
  </c:chart>
  <c:spPr>
    <a:ln>
      <a:noFill/>
    </a:ln>
  </c:spPr>
  <c:txPr>
    <a:bodyPr/>
    <a:lstStyle/>
    <a:p>
      <a:pPr>
        <a:defRPr sz="1200">
          <a:latin typeface="Arial" pitchFamily="34" charset="0"/>
          <a:cs typeface="Arial"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013219882872491"/>
          <c:y val="4.3869222358835523E-2"/>
          <c:w val="0.76756872821022148"/>
          <c:h val="0.6760679133858285"/>
        </c:manualLayout>
      </c:layout>
      <c:scatterChart>
        <c:scatterStyle val="lineMarker"/>
        <c:varyColors val="0"/>
        <c:ser>
          <c:idx val="1"/>
          <c:order val="0"/>
          <c:tx>
            <c:v>Bubble 1</c:v>
          </c:tx>
          <c:spPr>
            <a:ln w="28575">
              <a:noFill/>
            </a:ln>
          </c:spPr>
          <c:marker>
            <c:symbol val="circle"/>
            <c:size val="7"/>
            <c:spPr>
              <a:solidFill>
                <a:schemeClr val="tx2">
                  <a:lumMod val="60000"/>
                  <a:lumOff val="40000"/>
                </a:schemeClr>
              </a:solidFill>
              <a:ln>
                <a:noFill/>
              </a:ln>
            </c:spPr>
          </c:marker>
          <c:trendline>
            <c:trendlineType val="linear"/>
            <c:dispRSqr val="0"/>
            <c:dispEq val="1"/>
            <c:trendlineLbl>
              <c:layout>
                <c:manualLayout>
                  <c:x val="3.09674832312627E-2"/>
                  <c:y val="-0.20675935039370091"/>
                </c:manualLayout>
              </c:layout>
              <c:numFmt formatCode="General" sourceLinked="0"/>
            </c:trendlineLbl>
          </c:trendline>
          <c:xVal>
            <c:numRef>
              <c:f>'4 bubbles'!$I$15:$I$25</c:f>
              <c:numCache>
                <c:formatCode>General</c:formatCode>
                <c:ptCount val="11"/>
                <c:pt idx="0">
                  <c:v>0.2407000000000003</c:v>
                </c:pt>
                <c:pt idx="1">
                  <c:v>0.24310000000000001</c:v>
                </c:pt>
                <c:pt idx="2">
                  <c:v>0.2465000000000003</c:v>
                </c:pt>
                <c:pt idx="3">
                  <c:v>0.25019999999999998</c:v>
                </c:pt>
                <c:pt idx="4">
                  <c:v>0.25319999999999998</c:v>
                </c:pt>
                <c:pt idx="5">
                  <c:v>0.2555</c:v>
                </c:pt>
                <c:pt idx="6">
                  <c:v>0.2591</c:v>
                </c:pt>
                <c:pt idx="7">
                  <c:v>0.26379999999999998</c:v>
                </c:pt>
                <c:pt idx="8">
                  <c:v>0.26679999999999998</c:v>
                </c:pt>
                <c:pt idx="9">
                  <c:v>0.26920000000000005</c:v>
                </c:pt>
                <c:pt idx="10">
                  <c:v>0.27400000000000002</c:v>
                </c:pt>
              </c:numCache>
            </c:numRef>
          </c:xVal>
          <c:yVal>
            <c:numRef>
              <c:f>'4 bubbles'!$E$15:$E$25</c:f>
              <c:numCache>
                <c:formatCode>General</c:formatCode>
                <c:ptCount val="11"/>
                <c:pt idx="0">
                  <c:v>2.4840862421040208E-2</c:v>
                </c:pt>
                <c:pt idx="1">
                  <c:v>2.611557043346675E-2</c:v>
                </c:pt>
                <c:pt idx="2">
                  <c:v>2.4262127277439E-2</c:v>
                </c:pt>
                <c:pt idx="3">
                  <c:v>2.5486187091112701E-2</c:v>
                </c:pt>
                <c:pt idx="4">
                  <c:v>2.6347713402659408E-2</c:v>
                </c:pt>
                <c:pt idx="5">
                  <c:v>2.5486187091112701E-2</c:v>
                </c:pt>
                <c:pt idx="6">
                  <c:v>2.7330890807101153E-2</c:v>
                </c:pt>
                <c:pt idx="7">
                  <c:v>2.7330890807101153E-2</c:v>
                </c:pt>
                <c:pt idx="8">
                  <c:v>2.7293731183108606E-2</c:v>
                </c:pt>
                <c:pt idx="9">
                  <c:v>2.7330890807101153E-2</c:v>
                </c:pt>
                <c:pt idx="10">
                  <c:v>2.7367999976680199E-2</c:v>
                </c:pt>
              </c:numCache>
            </c:numRef>
          </c:yVal>
          <c:smooth val="0"/>
        </c:ser>
        <c:ser>
          <c:idx val="0"/>
          <c:order val="1"/>
          <c:tx>
            <c:v>Bubble 2</c:v>
          </c:tx>
          <c:spPr>
            <a:ln w="28575">
              <a:noFill/>
            </a:ln>
          </c:spPr>
          <c:marker>
            <c:symbol val="diamond"/>
            <c:size val="7"/>
            <c:spPr>
              <a:solidFill>
                <a:srgbClr val="FF0000"/>
              </a:solidFill>
            </c:spPr>
          </c:marker>
          <c:trendline>
            <c:trendlineType val="linear"/>
            <c:dispRSqr val="0"/>
            <c:dispEq val="1"/>
            <c:trendlineLbl>
              <c:layout>
                <c:manualLayout>
                  <c:x val="-2.3972732575094812E-2"/>
                  <c:y val="-4.38693405511811E-2"/>
                </c:manualLayout>
              </c:layout>
              <c:numFmt formatCode="General" sourceLinked="0"/>
            </c:trendlineLbl>
          </c:trendline>
          <c:xVal>
            <c:numRef>
              <c:f>'4 bubbles'!$I$4:$I$12</c:f>
              <c:numCache>
                <c:formatCode>General</c:formatCode>
                <c:ptCount val="9"/>
                <c:pt idx="0">
                  <c:v>0.26429999999999998</c:v>
                </c:pt>
                <c:pt idx="1">
                  <c:v>0.2676</c:v>
                </c:pt>
                <c:pt idx="2">
                  <c:v>0.27180000000000032</c:v>
                </c:pt>
                <c:pt idx="3">
                  <c:v>0.27640000000000031</c:v>
                </c:pt>
                <c:pt idx="4">
                  <c:v>0.28100000000000008</c:v>
                </c:pt>
                <c:pt idx="5">
                  <c:v>0.28430000000000061</c:v>
                </c:pt>
                <c:pt idx="6">
                  <c:v>0.28920000000000001</c:v>
                </c:pt>
                <c:pt idx="7">
                  <c:v>0.29320000000000002</c:v>
                </c:pt>
                <c:pt idx="8">
                  <c:v>0.29680000000000067</c:v>
                </c:pt>
              </c:numCache>
            </c:numRef>
          </c:xVal>
          <c:yVal>
            <c:numRef>
              <c:f>'4 bubbles'!$E$4:$E$12</c:f>
              <c:numCache>
                <c:formatCode>General</c:formatCode>
                <c:ptCount val="9"/>
                <c:pt idx="0">
                  <c:v>3.693299389611851E-2</c:v>
                </c:pt>
                <c:pt idx="1">
                  <c:v>3.74243635293997E-2</c:v>
                </c:pt>
                <c:pt idx="2">
                  <c:v>3.8651716451140586E-2</c:v>
                </c:pt>
                <c:pt idx="3">
                  <c:v>3.9611348246848511E-2</c:v>
                </c:pt>
                <c:pt idx="4">
                  <c:v>4.0297200040548951E-2</c:v>
                </c:pt>
                <c:pt idx="5">
                  <c:v>4.3541492929946746E-2</c:v>
                </c:pt>
                <c:pt idx="6">
                  <c:v>4.4714460274912604E-2</c:v>
                </c:pt>
                <c:pt idx="7">
                  <c:v>4.4189329686671795E-2</c:v>
                </c:pt>
                <c:pt idx="8">
                  <c:v>4.3657883121356399E-2</c:v>
                </c:pt>
              </c:numCache>
            </c:numRef>
          </c:yVal>
          <c:smooth val="0"/>
        </c:ser>
        <c:ser>
          <c:idx val="2"/>
          <c:order val="2"/>
          <c:tx>
            <c:v>Bubble 3</c:v>
          </c:tx>
          <c:spPr>
            <a:ln w="28575">
              <a:noFill/>
            </a:ln>
          </c:spPr>
          <c:trendline>
            <c:trendlineType val="linear"/>
            <c:dispRSqr val="0"/>
            <c:dispEq val="1"/>
            <c:trendlineLbl>
              <c:layout>
                <c:manualLayout>
                  <c:x val="4.7744969378827683E-2"/>
                  <c:y val="-0.23127829724409449"/>
                </c:manualLayout>
              </c:layout>
              <c:numFmt formatCode="General" sourceLinked="0"/>
            </c:trendlineLbl>
          </c:trendline>
          <c:xVal>
            <c:numRef>
              <c:f>'4 bubbles'!$I$26:$I$36</c:f>
              <c:numCache>
                <c:formatCode>General</c:formatCode>
                <c:ptCount val="11"/>
                <c:pt idx="0">
                  <c:v>0.22950000000000001</c:v>
                </c:pt>
                <c:pt idx="1">
                  <c:v>0.23230000000000001</c:v>
                </c:pt>
                <c:pt idx="2">
                  <c:v>0.2344000000000003</c:v>
                </c:pt>
                <c:pt idx="3">
                  <c:v>0.23750000000000004</c:v>
                </c:pt>
                <c:pt idx="4">
                  <c:v>0.24040000000000034</c:v>
                </c:pt>
                <c:pt idx="5">
                  <c:v>0.24350000000000024</c:v>
                </c:pt>
                <c:pt idx="6">
                  <c:v>0.24610000000000001</c:v>
                </c:pt>
                <c:pt idx="7">
                  <c:v>0.24900000000000033</c:v>
                </c:pt>
                <c:pt idx="8">
                  <c:v>0.25130000000000002</c:v>
                </c:pt>
                <c:pt idx="9">
                  <c:v>0.25530000000000008</c:v>
                </c:pt>
                <c:pt idx="10">
                  <c:v>0.25690000000000002</c:v>
                </c:pt>
              </c:numCache>
            </c:numRef>
          </c:xVal>
          <c:yVal>
            <c:numRef>
              <c:f>'4 bubbles'!$J$26:$J$36</c:f>
              <c:numCache>
                <c:formatCode>General</c:formatCode>
                <c:ptCount val="11"/>
                <c:pt idx="0">
                  <c:v>1.8400000000000038E-2</c:v>
                </c:pt>
                <c:pt idx="1">
                  <c:v>1.9699999999999999E-2</c:v>
                </c:pt>
                <c:pt idx="2">
                  <c:v>1.9000000000000038E-2</c:v>
                </c:pt>
                <c:pt idx="3">
                  <c:v>1.9599999999999999E-2</c:v>
                </c:pt>
                <c:pt idx="4">
                  <c:v>2.0400000000000001E-2</c:v>
                </c:pt>
                <c:pt idx="5">
                  <c:v>1.9699999999999999E-2</c:v>
                </c:pt>
                <c:pt idx="6">
                  <c:v>2.1300000000000006E-2</c:v>
                </c:pt>
                <c:pt idx="7">
                  <c:v>1.9300000000000046E-2</c:v>
                </c:pt>
                <c:pt idx="8">
                  <c:v>2.1300000000000006E-2</c:v>
                </c:pt>
                <c:pt idx="9">
                  <c:v>2.0400000000000001E-2</c:v>
                </c:pt>
                <c:pt idx="10">
                  <c:v>2.2100000000000002E-2</c:v>
                </c:pt>
              </c:numCache>
            </c:numRef>
          </c:yVal>
          <c:smooth val="0"/>
        </c:ser>
        <c:ser>
          <c:idx val="3"/>
          <c:order val="3"/>
          <c:tx>
            <c:v>Bubble 4</c:v>
          </c:tx>
          <c:spPr>
            <a:ln w="28575">
              <a:noFill/>
            </a:ln>
          </c:spPr>
          <c:trendline>
            <c:trendlineType val="linear"/>
            <c:dispRSqr val="0"/>
            <c:dispEq val="1"/>
            <c:trendlineLbl>
              <c:layout>
                <c:manualLayout>
                  <c:x val="0.1039253426655003"/>
                  <c:y val="-0.13642921587926551"/>
                </c:manualLayout>
              </c:layout>
              <c:numFmt formatCode="General" sourceLinked="0"/>
            </c:trendlineLbl>
          </c:trendline>
          <c:xVal>
            <c:numRef>
              <c:f>'4 bubbles'!$I$37:$I$47</c:f>
              <c:numCache>
                <c:formatCode>General</c:formatCode>
                <c:ptCount val="11"/>
                <c:pt idx="0">
                  <c:v>0.21580000000000021</c:v>
                </c:pt>
                <c:pt idx="1">
                  <c:v>0.21850000000000033</c:v>
                </c:pt>
                <c:pt idx="2">
                  <c:v>0.22120000000000001</c:v>
                </c:pt>
                <c:pt idx="3">
                  <c:v>0.22389999999999999</c:v>
                </c:pt>
                <c:pt idx="4">
                  <c:v>0.2271</c:v>
                </c:pt>
                <c:pt idx="5">
                  <c:v>0.22919999999999999</c:v>
                </c:pt>
                <c:pt idx="6">
                  <c:v>0.23319999999999999</c:v>
                </c:pt>
                <c:pt idx="7">
                  <c:v>0.23430000000000001</c:v>
                </c:pt>
                <c:pt idx="8">
                  <c:v>0.23830000000000001</c:v>
                </c:pt>
                <c:pt idx="9">
                  <c:v>0.23990000000000034</c:v>
                </c:pt>
                <c:pt idx="10">
                  <c:v>0.24370000000000033</c:v>
                </c:pt>
              </c:numCache>
            </c:numRef>
          </c:xVal>
          <c:yVal>
            <c:numRef>
              <c:f>'4 bubbles'!$J$37:$J$47</c:f>
              <c:numCache>
                <c:formatCode>General</c:formatCode>
                <c:ptCount val="11"/>
                <c:pt idx="0">
                  <c:v>2.3699999999999999E-2</c:v>
                </c:pt>
                <c:pt idx="1">
                  <c:v>2.0600000000000011E-2</c:v>
                </c:pt>
                <c:pt idx="2">
                  <c:v>2.4E-2</c:v>
                </c:pt>
                <c:pt idx="3">
                  <c:v>2.0500000000000001E-2</c:v>
                </c:pt>
                <c:pt idx="4">
                  <c:v>2.3E-2</c:v>
                </c:pt>
                <c:pt idx="5">
                  <c:v>2.1100000000000001E-2</c:v>
                </c:pt>
                <c:pt idx="6">
                  <c:v>2.1399999999999999E-2</c:v>
                </c:pt>
                <c:pt idx="7">
                  <c:v>2.1300000000000006E-2</c:v>
                </c:pt>
                <c:pt idx="8">
                  <c:v>2.1300000000000006E-2</c:v>
                </c:pt>
                <c:pt idx="9">
                  <c:v>2.1999999999999999E-2</c:v>
                </c:pt>
                <c:pt idx="10">
                  <c:v>2.2100000000000002E-2</c:v>
                </c:pt>
              </c:numCache>
            </c:numRef>
          </c:yVal>
          <c:smooth val="0"/>
        </c:ser>
        <c:dLbls>
          <c:showLegendKey val="0"/>
          <c:showVal val="0"/>
          <c:showCatName val="0"/>
          <c:showSerName val="0"/>
          <c:showPercent val="0"/>
          <c:showBubbleSize val="0"/>
        </c:dLbls>
        <c:axId val="338515320"/>
        <c:axId val="338510616"/>
      </c:scatterChart>
      <c:valAx>
        <c:axId val="338515320"/>
        <c:scaling>
          <c:orientation val="minMax"/>
          <c:max val="0.4"/>
        </c:scaling>
        <c:delete val="0"/>
        <c:axPos val="b"/>
        <c:title>
          <c:tx>
            <c:rich>
              <a:bodyPr/>
              <a:lstStyle/>
              <a:p>
                <a:pPr>
                  <a:defRPr/>
                </a:pPr>
                <a:r>
                  <a:rPr lang="en-US"/>
                  <a:t>Height (m)</a:t>
                </a:r>
              </a:p>
            </c:rich>
          </c:tx>
          <c:overlay val="0"/>
        </c:title>
        <c:numFmt formatCode="General" sourceLinked="1"/>
        <c:majorTickMark val="in"/>
        <c:minorTickMark val="none"/>
        <c:tickLblPos val="nextTo"/>
        <c:crossAx val="338510616"/>
        <c:crosses val="autoZero"/>
        <c:crossBetween val="midCat"/>
      </c:valAx>
      <c:valAx>
        <c:axId val="338510616"/>
        <c:scaling>
          <c:orientation val="minMax"/>
        </c:scaling>
        <c:delete val="0"/>
        <c:axPos val="l"/>
        <c:numFmt formatCode="General" sourceLinked="1"/>
        <c:majorTickMark val="in"/>
        <c:minorTickMark val="none"/>
        <c:tickLblPos val="nextTo"/>
        <c:crossAx val="338515320"/>
        <c:crosses val="autoZero"/>
        <c:crossBetween val="midCat"/>
      </c:valAx>
      <c:spPr>
        <a:ln>
          <a:solidFill>
            <a:schemeClr val="bg1">
              <a:lumMod val="50000"/>
            </a:schemeClr>
          </a:solidFill>
        </a:ln>
      </c:spPr>
    </c:plotArea>
    <c:legend>
      <c:legendPos val="r"/>
      <c:layout>
        <c:manualLayout>
          <c:xMode val="edge"/>
          <c:yMode val="edge"/>
          <c:x val="0.1895239136774573"/>
          <c:y val="0.4380647145669293"/>
          <c:w val="0.62236147564887989"/>
          <c:h val="0.28512836286089355"/>
        </c:manualLayout>
      </c:layout>
      <c:overlay val="0"/>
    </c:legend>
    <c:plotVisOnly val="1"/>
    <c:dispBlanksAs val="gap"/>
    <c:showDLblsOverMax val="0"/>
  </c:chart>
  <c:spPr>
    <a:ln>
      <a:noFill/>
    </a:ln>
  </c:spPr>
  <c:txPr>
    <a:bodyPr/>
    <a:lstStyle/>
    <a:p>
      <a:pPr>
        <a:defRPr sz="1200">
          <a:latin typeface="Arial" pitchFamily="34" charset="0"/>
          <a:cs typeface="Arial"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107121735860737"/>
          <c:y val="3.9204106839586229E-2"/>
          <c:w val="0.69317682331861663"/>
          <c:h val="0.78358473573156295"/>
        </c:manualLayout>
      </c:layout>
      <c:scatterChart>
        <c:scatterStyle val="smoothMarker"/>
        <c:varyColors val="0"/>
        <c:ser>
          <c:idx val="0"/>
          <c:order val="0"/>
          <c:tx>
            <c:v>Theoretical rise velocity</c:v>
          </c:tx>
          <c:spPr>
            <a:ln>
              <a:solidFill>
                <a:sysClr val="windowText" lastClr="000000"/>
              </a:solidFill>
              <a:prstDash val="sysDash"/>
            </a:ln>
          </c:spPr>
          <c:marker>
            <c:symbol val="none"/>
          </c:marker>
          <c:xVal>
            <c:numRef>
              <c:f>'1 bubble'!$A$5:$A$50</c:f>
              <c:numCache>
                <c:formatCode>General</c:formatCode>
                <c:ptCount val="46"/>
                <c:pt idx="0">
                  <c:v>7.78</c:v>
                </c:pt>
                <c:pt idx="1">
                  <c:v>7.79</c:v>
                </c:pt>
                <c:pt idx="2">
                  <c:v>7.8</c:v>
                </c:pt>
                <c:pt idx="3">
                  <c:v>7.81</c:v>
                </c:pt>
                <c:pt idx="4">
                  <c:v>7.8199999999999985</c:v>
                </c:pt>
                <c:pt idx="5">
                  <c:v>7.83</c:v>
                </c:pt>
                <c:pt idx="6">
                  <c:v>7.84</c:v>
                </c:pt>
                <c:pt idx="7">
                  <c:v>7.85</c:v>
                </c:pt>
                <c:pt idx="8">
                  <c:v>7.8599999999999985</c:v>
                </c:pt>
                <c:pt idx="9">
                  <c:v>7.87</c:v>
                </c:pt>
                <c:pt idx="10">
                  <c:v>7.88</c:v>
                </c:pt>
                <c:pt idx="11">
                  <c:v>7.89</c:v>
                </c:pt>
                <c:pt idx="12">
                  <c:v>7.9</c:v>
                </c:pt>
                <c:pt idx="13">
                  <c:v>7.91</c:v>
                </c:pt>
                <c:pt idx="14">
                  <c:v>7.92</c:v>
                </c:pt>
                <c:pt idx="15">
                  <c:v>7.9300000000000024</c:v>
                </c:pt>
                <c:pt idx="16">
                  <c:v>7.94</c:v>
                </c:pt>
                <c:pt idx="17">
                  <c:v>7.95</c:v>
                </c:pt>
                <c:pt idx="18">
                  <c:v>7.96</c:v>
                </c:pt>
                <c:pt idx="19">
                  <c:v>7.9700000000000024</c:v>
                </c:pt>
                <c:pt idx="20">
                  <c:v>7.98</c:v>
                </c:pt>
                <c:pt idx="21">
                  <c:v>7.99</c:v>
                </c:pt>
                <c:pt idx="22">
                  <c:v>8</c:v>
                </c:pt>
                <c:pt idx="23">
                  <c:v>8.01</c:v>
                </c:pt>
                <c:pt idx="24">
                  <c:v>8.02</c:v>
                </c:pt>
                <c:pt idx="25">
                  <c:v>8.0300000000000011</c:v>
                </c:pt>
                <c:pt idx="26">
                  <c:v>8.0400000000000009</c:v>
                </c:pt>
                <c:pt idx="27">
                  <c:v>8.0500000000000007</c:v>
                </c:pt>
                <c:pt idx="28">
                  <c:v>8.06</c:v>
                </c:pt>
                <c:pt idx="29">
                  <c:v>8.07</c:v>
                </c:pt>
                <c:pt idx="30">
                  <c:v>8.08</c:v>
                </c:pt>
                <c:pt idx="31">
                  <c:v>8.09</c:v>
                </c:pt>
                <c:pt idx="32">
                  <c:v>8.1</c:v>
                </c:pt>
                <c:pt idx="33">
                  <c:v>8.11</c:v>
                </c:pt>
                <c:pt idx="34">
                  <c:v>8.120000000000001</c:v>
                </c:pt>
                <c:pt idx="35">
                  <c:v>8.1300000000000008</c:v>
                </c:pt>
                <c:pt idx="36">
                  <c:v>8.14</c:v>
                </c:pt>
                <c:pt idx="37">
                  <c:v>8.15</c:v>
                </c:pt>
                <c:pt idx="38">
                  <c:v>8.16</c:v>
                </c:pt>
                <c:pt idx="39">
                  <c:v>8.17</c:v>
                </c:pt>
                <c:pt idx="40">
                  <c:v>8.18</c:v>
                </c:pt>
                <c:pt idx="41">
                  <c:v>8.19</c:v>
                </c:pt>
                <c:pt idx="42">
                  <c:v>8.2000000000000011</c:v>
                </c:pt>
                <c:pt idx="43">
                  <c:v>8.2100000000000009</c:v>
                </c:pt>
                <c:pt idx="44">
                  <c:v>8.2199999999999989</c:v>
                </c:pt>
                <c:pt idx="45">
                  <c:v>8.23</c:v>
                </c:pt>
              </c:numCache>
            </c:numRef>
          </c:xVal>
          <c:yVal>
            <c:numRef>
              <c:f>'1 bubble'!$L$5:$L$42</c:f>
              <c:numCache>
                <c:formatCode>General</c:formatCode>
                <c:ptCount val="38"/>
                <c:pt idx="0">
                  <c:v>0.2638005993895543</c:v>
                </c:pt>
                <c:pt idx="1">
                  <c:v>0.26774893939035682</c:v>
                </c:pt>
                <c:pt idx="2">
                  <c:v>0.27063681889207358</c:v>
                </c:pt>
                <c:pt idx="3">
                  <c:v>0.27227592736341638</c:v>
                </c:pt>
                <c:pt idx="4">
                  <c:v>0.27488549030693776</c:v>
                </c:pt>
                <c:pt idx="5">
                  <c:v>0.27773947104810576</c:v>
                </c:pt>
                <c:pt idx="6">
                  <c:v>0.27970782515196962</c:v>
                </c:pt>
                <c:pt idx="7">
                  <c:v>0.28301176392356547</c:v>
                </c:pt>
                <c:pt idx="8">
                  <c:v>0.28423394109883521</c:v>
                </c:pt>
                <c:pt idx="9">
                  <c:v>0.28859575281039329</c:v>
                </c:pt>
                <c:pt idx="10">
                  <c:v>0.29135209911304943</c:v>
                </c:pt>
                <c:pt idx="11">
                  <c:v>0.29639647402121261</c:v>
                </c:pt>
                <c:pt idx="12">
                  <c:v>0.29973078549553533</c:v>
                </c:pt>
                <c:pt idx="13">
                  <c:v>0.30429018504534666</c:v>
                </c:pt>
                <c:pt idx="14">
                  <c:v>0.30833265139742166</c:v>
                </c:pt>
                <c:pt idx="15">
                  <c:v>0.3119997008669404</c:v>
                </c:pt>
                <c:pt idx="16">
                  <c:v>0.31640316303431154</c:v>
                </c:pt>
                <c:pt idx="17">
                  <c:v>0.31846919557182296</c:v>
                </c:pt>
                <c:pt idx="18">
                  <c:v>0.32280542648356852</c:v>
                </c:pt>
                <c:pt idx="19">
                  <c:v>0.32517771229465342</c:v>
                </c:pt>
                <c:pt idx="20">
                  <c:v>0.32666126374982396</c:v>
                </c:pt>
                <c:pt idx="21">
                  <c:v>0.32945818583712216</c:v>
                </c:pt>
                <c:pt idx="22">
                  <c:v>0.33149463447602795</c:v>
                </c:pt>
                <c:pt idx="23">
                  <c:v>0.33396422597742936</c:v>
                </c:pt>
                <c:pt idx="24">
                  <c:v>0.33644668476917133</c:v>
                </c:pt>
                <c:pt idx="25">
                  <c:v>0.33974551222960442</c:v>
                </c:pt>
                <c:pt idx="26">
                  <c:v>0.34227183271859163</c:v>
                </c:pt>
                <c:pt idx="27">
                  <c:v>0.34562000327542092</c:v>
                </c:pt>
                <c:pt idx="28">
                  <c:v>0.34969352337992077</c:v>
                </c:pt>
                <c:pt idx="29">
                  <c:v>0.35355147613479532</c:v>
                </c:pt>
                <c:pt idx="30">
                  <c:v>0.35815834201974872</c:v>
                </c:pt>
                <c:pt idx="31">
                  <c:v>0.3619797210547625</c:v>
                </c:pt>
                <c:pt idx="32">
                  <c:v>0.36619868158552815</c:v>
                </c:pt>
                <c:pt idx="33">
                  <c:v>0.37048526182176589</c:v>
                </c:pt>
                <c:pt idx="34">
                  <c:v>0.37435156557327165</c:v>
                </c:pt>
                <c:pt idx="35">
                  <c:v>0.37849808069413582</c:v>
                </c:pt>
                <c:pt idx="36">
                  <c:v>0.38262725716992496</c:v>
                </c:pt>
                <c:pt idx="37">
                  <c:v>0.3852135488122238</c:v>
                </c:pt>
              </c:numCache>
            </c:numRef>
          </c:yVal>
          <c:smooth val="1"/>
        </c:ser>
        <c:dLbls>
          <c:showLegendKey val="0"/>
          <c:showVal val="0"/>
          <c:showCatName val="0"/>
          <c:showSerName val="0"/>
          <c:showPercent val="0"/>
          <c:showBubbleSize val="0"/>
        </c:dLbls>
        <c:axId val="338520024"/>
        <c:axId val="338512576"/>
      </c:scatterChart>
      <c:scatterChart>
        <c:scatterStyle val="lineMarker"/>
        <c:varyColors val="0"/>
        <c:ser>
          <c:idx val="1"/>
          <c:order val="1"/>
          <c:tx>
            <c:v>CFD model</c:v>
          </c:tx>
          <c:spPr>
            <a:ln w="28575">
              <a:noFill/>
            </a:ln>
          </c:spPr>
          <c:marker>
            <c:symbol val="circle"/>
            <c:size val="7"/>
            <c:spPr>
              <a:solidFill>
                <a:schemeClr val="tx2">
                  <a:lumMod val="60000"/>
                  <a:lumOff val="40000"/>
                </a:schemeClr>
              </a:solidFill>
              <a:ln>
                <a:noFill/>
              </a:ln>
            </c:spPr>
          </c:marker>
          <c:xVal>
            <c:numRef>
              <c:f>'1 bubble'!$A$5:$A$50</c:f>
              <c:numCache>
                <c:formatCode>General</c:formatCode>
                <c:ptCount val="46"/>
                <c:pt idx="0">
                  <c:v>7.78</c:v>
                </c:pt>
                <c:pt idx="1">
                  <c:v>7.79</c:v>
                </c:pt>
                <c:pt idx="2">
                  <c:v>7.8</c:v>
                </c:pt>
                <c:pt idx="3">
                  <c:v>7.81</c:v>
                </c:pt>
                <c:pt idx="4">
                  <c:v>7.8199999999999985</c:v>
                </c:pt>
                <c:pt idx="5">
                  <c:v>7.83</c:v>
                </c:pt>
                <c:pt idx="6">
                  <c:v>7.84</c:v>
                </c:pt>
                <c:pt idx="7">
                  <c:v>7.85</c:v>
                </c:pt>
                <c:pt idx="8">
                  <c:v>7.8599999999999985</c:v>
                </c:pt>
                <c:pt idx="9">
                  <c:v>7.87</c:v>
                </c:pt>
                <c:pt idx="10">
                  <c:v>7.88</c:v>
                </c:pt>
                <c:pt idx="11">
                  <c:v>7.89</c:v>
                </c:pt>
                <c:pt idx="12">
                  <c:v>7.9</c:v>
                </c:pt>
                <c:pt idx="13">
                  <c:v>7.91</c:v>
                </c:pt>
                <c:pt idx="14">
                  <c:v>7.92</c:v>
                </c:pt>
                <c:pt idx="15">
                  <c:v>7.9300000000000024</c:v>
                </c:pt>
                <c:pt idx="16">
                  <c:v>7.94</c:v>
                </c:pt>
                <c:pt idx="17">
                  <c:v>7.95</c:v>
                </c:pt>
                <c:pt idx="18">
                  <c:v>7.96</c:v>
                </c:pt>
                <c:pt idx="19">
                  <c:v>7.9700000000000024</c:v>
                </c:pt>
                <c:pt idx="20">
                  <c:v>7.98</c:v>
                </c:pt>
                <c:pt idx="21">
                  <c:v>7.99</c:v>
                </c:pt>
                <c:pt idx="22">
                  <c:v>8</c:v>
                </c:pt>
                <c:pt idx="23">
                  <c:v>8.01</c:v>
                </c:pt>
                <c:pt idx="24">
                  <c:v>8.02</c:v>
                </c:pt>
                <c:pt idx="25">
                  <c:v>8.0300000000000011</c:v>
                </c:pt>
                <c:pt idx="26">
                  <c:v>8.0400000000000009</c:v>
                </c:pt>
                <c:pt idx="27">
                  <c:v>8.0500000000000007</c:v>
                </c:pt>
                <c:pt idx="28">
                  <c:v>8.06</c:v>
                </c:pt>
                <c:pt idx="29">
                  <c:v>8.07</c:v>
                </c:pt>
                <c:pt idx="30">
                  <c:v>8.08</c:v>
                </c:pt>
                <c:pt idx="31">
                  <c:v>8.09</c:v>
                </c:pt>
                <c:pt idx="32">
                  <c:v>8.1</c:v>
                </c:pt>
                <c:pt idx="33">
                  <c:v>8.11</c:v>
                </c:pt>
                <c:pt idx="34">
                  <c:v>8.120000000000001</c:v>
                </c:pt>
                <c:pt idx="35">
                  <c:v>8.1300000000000008</c:v>
                </c:pt>
                <c:pt idx="36">
                  <c:v>8.14</c:v>
                </c:pt>
                <c:pt idx="37">
                  <c:v>8.15</c:v>
                </c:pt>
                <c:pt idx="38">
                  <c:v>8.16</c:v>
                </c:pt>
                <c:pt idx="39">
                  <c:v>8.17</c:v>
                </c:pt>
                <c:pt idx="40">
                  <c:v>8.18</c:v>
                </c:pt>
                <c:pt idx="41">
                  <c:v>8.19</c:v>
                </c:pt>
                <c:pt idx="42">
                  <c:v>8.2000000000000011</c:v>
                </c:pt>
                <c:pt idx="43">
                  <c:v>8.2100000000000009</c:v>
                </c:pt>
                <c:pt idx="44">
                  <c:v>8.2199999999999989</c:v>
                </c:pt>
                <c:pt idx="45">
                  <c:v>8.23</c:v>
                </c:pt>
              </c:numCache>
            </c:numRef>
          </c:xVal>
          <c:yVal>
            <c:numRef>
              <c:f>'1 bubble'!$J$5:$J$43</c:f>
              <c:numCache>
                <c:formatCode>General</c:formatCode>
                <c:ptCount val="39"/>
                <c:pt idx="0">
                  <c:v>0.28483270202020061</c:v>
                </c:pt>
                <c:pt idx="1">
                  <c:v>0.28183396464646432</c:v>
                </c:pt>
                <c:pt idx="2">
                  <c:v>0.26715593434343476</c:v>
                </c:pt>
                <c:pt idx="3">
                  <c:v>0.28503787878787823</c:v>
                </c:pt>
                <c:pt idx="4">
                  <c:v>0.28173926767676749</c:v>
                </c:pt>
                <c:pt idx="5">
                  <c:v>0.29425505050505074</c:v>
                </c:pt>
                <c:pt idx="6">
                  <c:v>0.28177083333333286</c:v>
                </c:pt>
                <c:pt idx="7">
                  <c:v>0.28109217171717088</c:v>
                </c:pt>
                <c:pt idx="8">
                  <c:v>0.28432765151515138</c:v>
                </c:pt>
                <c:pt idx="9">
                  <c:v>0.30659722222222308</c:v>
                </c:pt>
                <c:pt idx="10">
                  <c:v>0.28273358585858555</c:v>
                </c:pt>
                <c:pt idx="11">
                  <c:v>0.30688131313131473</c:v>
                </c:pt>
                <c:pt idx="12">
                  <c:v>0.29719065656565735</c:v>
                </c:pt>
                <c:pt idx="13">
                  <c:v>0.30140467171717183</c:v>
                </c:pt>
                <c:pt idx="14">
                  <c:v>0.32148042929293036</c:v>
                </c:pt>
                <c:pt idx="15">
                  <c:v>0.31043244949494975</c:v>
                </c:pt>
                <c:pt idx="16">
                  <c:v>0.31568813131313261</c:v>
                </c:pt>
                <c:pt idx="17">
                  <c:v>0.30752840909090989</c:v>
                </c:pt>
                <c:pt idx="18">
                  <c:v>0.32861426767676688</c:v>
                </c:pt>
                <c:pt idx="19">
                  <c:v>0.31916035353535321</c:v>
                </c:pt>
                <c:pt idx="20">
                  <c:v>0.32226957070707096</c:v>
                </c:pt>
                <c:pt idx="21">
                  <c:v>0.3455018939393939</c:v>
                </c:pt>
                <c:pt idx="22">
                  <c:v>0.31054292929292865</c:v>
                </c:pt>
                <c:pt idx="23">
                  <c:v>0.34171401515151617</c:v>
                </c:pt>
                <c:pt idx="24">
                  <c:v>0.34258207070707142</c:v>
                </c:pt>
                <c:pt idx="25">
                  <c:v>0.3330650252525249</c:v>
                </c:pt>
                <c:pt idx="26">
                  <c:v>0.34422348484848586</c:v>
                </c:pt>
                <c:pt idx="27">
                  <c:v>0.35130997474747555</c:v>
                </c:pt>
                <c:pt idx="28">
                  <c:v>0.34545454545454451</c:v>
                </c:pt>
                <c:pt idx="29">
                  <c:v>0.34446022727272807</c:v>
                </c:pt>
                <c:pt idx="30">
                  <c:v>0.35415088383838517</c:v>
                </c:pt>
                <c:pt idx="31">
                  <c:v>0.34996843434343411</c:v>
                </c:pt>
                <c:pt idx="32">
                  <c:v>0.35482954545454543</c:v>
                </c:pt>
                <c:pt idx="33">
                  <c:v>0.37975063131313208</c:v>
                </c:pt>
                <c:pt idx="34">
                  <c:v>0.3545454545454535</c:v>
                </c:pt>
                <c:pt idx="35">
                  <c:v>0.35765467171717136</c:v>
                </c:pt>
                <c:pt idx="36">
                  <c:v>0.38077651515151673</c:v>
                </c:pt>
                <c:pt idx="37">
                  <c:v>0.37122790404040357</c:v>
                </c:pt>
                <c:pt idx="38">
                  <c:v>0.38003472222222173</c:v>
                </c:pt>
              </c:numCache>
            </c:numRef>
          </c:yVal>
          <c:smooth val="0"/>
        </c:ser>
        <c:dLbls>
          <c:showLegendKey val="0"/>
          <c:showVal val="0"/>
          <c:showCatName val="0"/>
          <c:showSerName val="0"/>
          <c:showPercent val="0"/>
          <c:showBubbleSize val="0"/>
        </c:dLbls>
        <c:axId val="338520024"/>
        <c:axId val="338512576"/>
      </c:scatterChart>
      <c:valAx>
        <c:axId val="338520024"/>
        <c:scaling>
          <c:orientation val="minMax"/>
        </c:scaling>
        <c:delete val="0"/>
        <c:axPos val="b"/>
        <c:title>
          <c:tx>
            <c:rich>
              <a:bodyPr/>
              <a:lstStyle/>
              <a:p>
                <a:pPr>
                  <a:defRPr/>
                </a:pPr>
                <a:r>
                  <a:rPr lang="en-US"/>
                  <a:t>Time (sec)</a:t>
                </a:r>
              </a:p>
            </c:rich>
          </c:tx>
          <c:overlay val="0"/>
        </c:title>
        <c:numFmt formatCode="General" sourceLinked="1"/>
        <c:majorTickMark val="in"/>
        <c:minorTickMark val="none"/>
        <c:tickLblPos val="nextTo"/>
        <c:crossAx val="338512576"/>
        <c:crosses val="autoZero"/>
        <c:crossBetween val="midCat"/>
      </c:valAx>
      <c:valAx>
        <c:axId val="338512576"/>
        <c:scaling>
          <c:orientation val="minMax"/>
        </c:scaling>
        <c:delete val="0"/>
        <c:axPos val="l"/>
        <c:title>
          <c:tx>
            <c:rich>
              <a:bodyPr rot="-5400000" vert="horz"/>
              <a:lstStyle/>
              <a:p>
                <a:pPr>
                  <a:defRPr/>
                </a:pPr>
                <a:r>
                  <a:rPr lang="en-US"/>
                  <a:t>Bubble rise velocity(m/s)</a:t>
                </a:r>
              </a:p>
            </c:rich>
          </c:tx>
          <c:overlay val="0"/>
        </c:title>
        <c:numFmt formatCode="General" sourceLinked="1"/>
        <c:majorTickMark val="in"/>
        <c:minorTickMark val="none"/>
        <c:tickLblPos val="nextTo"/>
        <c:crossAx val="338520024"/>
        <c:crosses val="autoZero"/>
        <c:crossBetween val="midCat"/>
      </c:valAx>
      <c:spPr>
        <a:ln>
          <a:solidFill>
            <a:schemeClr val="bg1">
              <a:lumMod val="50000"/>
            </a:schemeClr>
          </a:solidFill>
        </a:ln>
      </c:spPr>
    </c:plotArea>
    <c:legend>
      <c:legendPos val="r"/>
      <c:layout>
        <c:manualLayout>
          <c:xMode val="edge"/>
          <c:yMode val="edge"/>
          <c:x val="0.22178833163499487"/>
          <c:y val="0.60934614790798158"/>
          <c:w val="0.66748816250703202"/>
          <c:h val="0.20153697699552264"/>
        </c:manualLayout>
      </c:layout>
      <c:overlay val="0"/>
    </c:legend>
    <c:plotVisOnly val="1"/>
    <c:dispBlanksAs val="gap"/>
    <c:showDLblsOverMax val="0"/>
  </c:chart>
  <c:spPr>
    <a:ln>
      <a:noFill/>
    </a:ln>
  </c:spPr>
  <c:txPr>
    <a:bodyPr/>
    <a:lstStyle/>
    <a:p>
      <a:pPr>
        <a:defRPr sz="1800">
          <a:latin typeface="Arial" pitchFamily="34" charset="0"/>
          <a:cs typeface="Arial" pitchFamily="34" charset="0"/>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0.46042</cdr:x>
      <cdr:y>0.66667</cdr:y>
    </cdr:from>
    <cdr:to>
      <cdr:x>0.66042</cdr:x>
      <cdr:y>1</cdr:y>
    </cdr:to>
    <cdr:sp macro="" textlink="">
      <cdr:nvSpPr>
        <cdr:cNvPr id="2" name="TextBox 1"/>
        <cdr:cNvSpPr txBox="1"/>
      </cdr:nvSpPr>
      <cdr:spPr>
        <a:xfrm xmlns:a="http://schemas.openxmlformats.org/drawingml/2006/main">
          <a:off x="2105025" y="2552700"/>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endParaRPr 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D8B011-A601-453E-844A-3CF2849BFE0A}" type="datetimeFigureOut">
              <a:rPr lang="en-US" smtClean="0"/>
              <a:pPr/>
              <a:t>8/4/2014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18F300-70A7-4852-AEBD-E234BA5C2B60}" type="slidenum">
              <a:rPr lang="en-US" smtClean="0"/>
              <a:pPr/>
              <a:t>‹#›</a:t>
            </a:fld>
            <a:endParaRPr lang="en-US"/>
          </a:p>
        </p:txBody>
      </p:sp>
    </p:spTree>
    <p:extLst>
      <p:ext uri="{BB962C8B-B14F-4D97-AF65-F5344CB8AC3E}">
        <p14:creationId xmlns:p14="http://schemas.microsoft.com/office/powerpoint/2010/main" val="77060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LBM DBM</a:t>
            </a:r>
            <a:r>
              <a:rPr lang="en-US" baseline="0" dirty="0" smtClean="0"/>
              <a:t> from van </a:t>
            </a:r>
            <a:r>
              <a:rPr lang="en-US" baseline="0" dirty="0" err="1" smtClean="0"/>
              <a:t>der</a:t>
            </a:r>
            <a:r>
              <a:rPr lang="en-US" baseline="0" dirty="0" smtClean="0"/>
              <a:t> </a:t>
            </a:r>
            <a:r>
              <a:rPr lang="en-US" baseline="0" dirty="0" err="1" smtClean="0"/>
              <a:t>hoef</a:t>
            </a:r>
            <a:endParaRPr lang="en-US" baseline="0" dirty="0" smtClean="0"/>
          </a:p>
          <a:p>
            <a:endParaRPr lang="en-US" dirty="0" smtClean="0"/>
          </a:p>
          <a:p>
            <a:r>
              <a:rPr lang="en-US" sz="1200" kern="1200" baseline="0" dirty="0" smtClean="0">
                <a:solidFill>
                  <a:schemeClr val="tx1"/>
                </a:solidFill>
                <a:latin typeface="+mn-lt"/>
                <a:ea typeface="+mn-ea"/>
                <a:cs typeface="+mn-cs"/>
              </a:rPr>
              <a:t>250,000 core hours for DPM 3D case 4 inch by 7.5cm reactor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From </a:t>
            </a:r>
            <a:r>
              <a:rPr lang="en-US" sz="1200" kern="1200" baseline="0" dirty="0" err="1" smtClean="0">
                <a:solidFill>
                  <a:schemeClr val="tx1"/>
                </a:solidFill>
                <a:latin typeface="+mn-lt"/>
                <a:ea typeface="+mn-ea"/>
                <a:cs typeface="+mn-cs"/>
              </a:rPr>
              <a:t>Werther</a:t>
            </a:r>
            <a:r>
              <a:rPr lang="en-US" sz="1200" kern="1200" baseline="0" dirty="0" smtClean="0">
                <a:solidFill>
                  <a:schemeClr val="tx1"/>
                </a:solidFill>
                <a:latin typeface="+mn-lt"/>
                <a:ea typeface="+mn-ea"/>
                <a:cs typeface="+mn-cs"/>
              </a:rPr>
              <a:t>, 2007</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Bench-scale fluidized bed reactors are roughly 30–60 mm </a:t>
            </a:r>
          </a:p>
          <a:p>
            <a:r>
              <a:rPr lang="en-US" sz="1200" kern="1200" baseline="0" dirty="0" smtClean="0">
                <a:solidFill>
                  <a:schemeClr val="tx1"/>
                </a:solidFill>
                <a:latin typeface="+mn-lt"/>
                <a:ea typeface="+mn-ea"/>
                <a:cs typeface="+mn-cs"/>
              </a:rPr>
              <a:t>Pilot-scale units 450–600 mm, which should allow a reliable scale-up </a:t>
            </a:r>
          </a:p>
          <a:p>
            <a:r>
              <a:rPr lang="en-US" sz="1200" kern="1200" baseline="0" dirty="0" smtClean="0">
                <a:solidFill>
                  <a:schemeClr val="tx1"/>
                </a:solidFill>
                <a:latin typeface="+mn-lt"/>
                <a:ea typeface="+mn-ea"/>
                <a:cs typeface="+mn-cs"/>
              </a:rPr>
              <a:t>Full-scale fluidized- bed reactors used in the chemical industry have diameters up to ca. 10 m. </a:t>
            </a:r>
          </a:p>
          <a:p>
            <a:r>
              <a:rPr lang="en-US" sz="1200" kern="1200" baseline="0" dirty="0" smtClean="0">
                <a:solidFill>
                  <a:schemeClr val="tx1"/>
                </a:solidFill>
                <a:latin typeface="+mn-lt"/>
                <a:ea typeface="+mn-ea"/>
                <a:cs typeface="+mn-cs"/>
              </a:rPr>
              <a:t>Circulating fluidized bed combustors are even bigger with 200bed cross-sectional areas reaching 200 m2 (14mX14)</a:t>
            </a:r>
            <a:endParaRPr lang="en-US" dirty="0"/>
          </a:p>
        </p:txBody>
      </p:sp>
      <p:sp>
        <p:nvSpPr>
          <p:cNvPr id="4" name="Slide Number Placeholder 3"/>
          <p:cNvSpPr>
            <a:spLocks noGrp="1"/>
          </p:cNvSpPr>
          <p:nvPr>
            <p:ph type="sldNum" sz="quarter" idx="10"/>
          </p:nvPr>
        </p:nvSpPr>
        <p:spPr/>
        <p:txBody>
          <a:bodyPr/>
          <a:lstStyle/>
          <a:p>
            <a:fld id="{C36A4E8F-4E9D-4FE6-9703-814BDF433F00}" type="slidenum">
              <a:rPr lang="en-US" smtClean="0"/>
              <a:pPr/>
              <a:t>3</a:t>
            </a:fld>
            <a:endParaRPr lang="en-US"/>
          </a:p>
        </p:txBody>
      </p:sp>
    </p:spTree>
    <p:extLst>
      <p:ext uri="{BB962C8B-B14F-4D97-AF65-F5344CB8AC3E}">
        <p14:creationId xmlns:p14="http://schemas.microsoft.com/office/powerpoint/2010/main" val="2113159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Jovanovic</a:t>
            </a:r>
            <a:r>
              <a:rPr lang="en-US" sz="1200" kern="1200" dirty="0" smtClean="0">
                <a:solidFill>
                  <a:schemeClr val="tx1"/>
                </a:solidFill>
                <a:latin typeface="+mn-lt"/>
                <a:ea typeface="+mn-ea"/>
                <a:cs typeface="+mn-cs"/>
              </a:rPr>
              <a:t>, 1979)</a:t>
            </a:r>
          </a:p>
          <a:p>
            <a:r>
              <a:rPr lang="en-US" sz="1200" kern="1200" dirty="0" smtClean="0">
                <a:solidFill>
                  <a:schemeClr val="tx1"/>
                </a:solidFill>
                <a:latin typeface="+mn-lt"/>
                <a:ea typeface="+mn-ea"/>
                <a:cs typeface="+mn-cs"/>
              </a:rPr>
              <a:t>For the exploding bubble regime the accumulation in the bubble is comparable to the </a:t>
            </a:r>
            <a:r>
              <a:rPr lang="en-US" sz="1200" kern="1200" dirty="0" err="1" smtClean="0">
                <a:solidFill>
                  <a:schemeClr val="tx1"/>
                </a:solidFill>
                <a:latin typeface="+mn-lt"/>
                <a:ea typeface="+mn-ea"/>
                <a:cs typeface="+mn-cs"/>
              </a:rPr>
              <a:t>throughflow</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bubbles growth indicates that there is more air flowing into the bubbles than leaving them. This is probably caused by a greater </a:t>
            </a:r>
            <a:r>
              <a:rPr lang="en-US" sz="1200" kern="1200" dirty="0" err="1" smtClean="0">
                <a:solidFill>
                  <a:schemeClr val="tx1"/>
                </a:solidFill>
                <a:latin typeface="+mn-lt"/>
                <a:ea typeface="+mn-ea"/>
                <a:cs typeface="+mn-cs"/>
              </a:rPr>
              <a:t>voidage</a:t>
            </a:r>
            <a:r>
              <a:rPr lang="en-US" sz="1200" kern="1200" dirty="0" smtClean="0">
                <a:solidFill>
                  <a:schemeClr val="tx1"/>
                </a:solidFill>
                <a:latin typeface="+mn-lt"/>
                <a:ea typeface="+mn-ea"/>
                <a:cs typeface="+mn-cs"/>
              </a:rPr>
              <a:t> behind the bubble than in front of it…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Stephanakis</a:t>
            </a:r>
            <a:r>
              <a:rPr lang="en-US" sz="1200" kern="1200" dirty="0" smtClean="0">
                <a:solidFill>
                  <a:schemeClr val="tx1"/>
                </a:solidFill>
                <a:latin typeface="+mn-lt"/>
                <a:ea typeface="+mn-ea"/>
                <a:cs typeface="+mn-cs"/>
              </a:rPr>
              <a:t>, 1981)</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Both of the cases analyzed indicate a higher </a:t>
            </a:r>
            <a:r>
              <a:rPr lang="en-US" sz="1200" kern="1200" dirty="0" err="1" smtClean="0">
                <a:solidFill>
                  <a:schemeClr val="tx1"/>
                </a:solidFill>
                <a:latin typeface="+mn-lt"/>
                <a:ea typeface="+mn-ea"/>
                <a:cs typeface="+mn-cs"/>
              </a:rPr>
              <a:t>voidage</a:t>
            </a:r>
            <a:r>
              <a:rPr lang="en-US" sz="1200" kern="1200" dirty="0" smtClean="0">
                <a:solidFill>
                  <a:schemeClr val="tx1"/>
                </a:solidFill>
                <a:latin typeface="+mn-lt"/>
                <a:ea typeface="+mn-ea"/>
                <a:cs typeface="+mn-cs"/>
              </a:rPr>
              <a:t> at the wake region of the bubble. It is worth noting that a small difference in </a:t>
            </a:r>
            <a:r>
              <a:rPr lang="en-US" sz="1200" kern="1200" dirty="0" err="1" smtClean="0">
                <a:solidFill>
                  <a:schemeClr val="tx1"/>
                </a:solidFill>
                <a:latin typeface="+mn-lt"/>
                <a:ea typeface="+mn-ea"/>
                <a:cs typeface="+mn-cs"/>
              </a:rPr>
              <a:t>voidage</a:t>
            </a:r>
            <a:r>
              <a:rPr lang="en-US" sz="1200" kern="1200" dirty="0" smtClean="0">
                <a:solidFill>
                  <a:schemeClr val="tx1"/>
                </a:solidFill>
                <a:latin typeface="+mn-lt"/>
                <a:ea typeface="+mn-ea"/>
                <a:cs typeface="+mn-cs"/>
              </a:rPr>
              <a:t> above and below the bubble can cause a significant gas accumulation in the bubble.</a:t>
            </a: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17</a:t>
            </a:fld>
            <a:endParaRPr lang="en-US"/>
          </a:p>
        </p:txBody>
      </p:sp>
    </p:spTree>
    <p:extLst>
      <p:ext uri="{BB962C8B-B14F-4D97-AF65-F5344CB8AC3E}">
        <p14:creationId xmlns:p14="http://schemas.microsoft.com/office/powerpoint/2010/main" val="809523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23</a:t>
            </a:fld>
            <a:endParaRPr lang="en-US"/>
          </a:p>
        </p:txBody>
      </p:sp>
    </p:spTree>
    <p:extLst>
      <p:ext uri="{BB962C8B-B14F-4D97-AF65-F5344CB8AC3E}">
        <p14:creationId xmlns:p14="http://schemas.microsoft.com/office/powerpoint/2010/main" val="3018812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smtClean="0">
                <a:solidFill>
                  <a:schemeClr val="tx1"/>
                </a:solidFill>
                <a:latin typeface="+mn-lt"/>
                <a:ea typeface="+mn-ea"/>
                <a:cs typeface="+mn-cs"/>
              </a:rPr>
              <a:t>Scala</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Salatino</a:t>
            </a:r>
            <a:r>
              <a:rPr lang="en-US" sz="1200" kern="1200" baseline="0" dirty="0" smtClean="0">
                <a:solidFill>
                  <a:schemeClr val="tx1"/>
                </a:solidFill>
                <a:latin typeface="+mn-lt"/>
                <a:ea typeface="+mn-ea"/>
                <a:cs typeface="+mn-cs"/>
              </a:rPr>
              <a:t> 2002: </a:t>
            </a:r>
          </a:p>
          <a:p>
            <a:r>
              <a:rPr lang="en-US" sz="1200" kern="1200" baseline="0" dirty="0" smtClean="0">
                <a:solidFill>
                  <a:schemeClr val="tx1"/>
                </a:solidFill>
                <a:latin typeface="+mn-lt"/>
                <a:ea typeface="+mn-ea"/>
                <a:cs typeface="+mn-cs"/>
              </a:rPr>
              <a:t>Accordingly, the splashing zone is considered well stirred as regards both the solids and the bulk of the gas phase and isothermal as regards the gas phase. No secondary air injection is considered.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height of the splashing region is calculated as the maximum height reached by bed solids in their ejection-fall-back trajectories .A conservative value of . = 1, i.e. initial particle</a:t>
            </a:r>
          </a:p>
          <a:p>
            <a:r>
              <a:rPr lang="en-US" sz="1200" kern="1200" baseline="0" dirty="0" smtClean="0">
                <a:solidFill>
                  <a:schemeClr val="tx1"/>
                </a:solidFill>
                <a:latin typeface="+mn-lt"/>
                <a:ea typeface="+mn-ea"/>
                <a:cs typeface="+mn-cs"/>
              </a:rPr>
              <a:t>Upward velocity equal to that of the bursting bubbles, has been assumed.</a:t>
            </a:r>
          </a:p>
          <a:p>
            <a:r>
              <a:rPr lang="en-US" sz="1200" kern="1200" baseline="0" dirty="0" smtClean="0">
                <a:solidFill>
                  <a:schemeClr val="tx1"/>
                </a:solidFill>
                <a:latin typeface="+mn-lt"/>
                <a:ea typeface="+mn-ea"/>
                <a:cs typeface="+mn-cs"/>
              </a:rPr>
              <a:t>been </a:t>
            </a:r>
            <a:r>
              <a:rPr lang="en-US" sz="1200" kern="1200" baseline="0" dirty="0" err="1" smtClean="0">
                <a:solidFill>
                  <a:schemeClr val="tx1"/>
                </a:solidFill>
                <a:latin typeface="+mn-lt"/>
                <a:ea typeface="+mn-ea"/>
                <a:cs typeface="+mn-cs"/>
              </a:rPr>
              <a:t>assumedin</a:t>
            </a:r>
            <a:r>
              <a:rPr lang="en-US" sz="1200" kern="1200" baseline="0" dirty="0" smtClean="0">
                <a:solidFill>
                  <a:schemeClr val="tx1"/>
                </a:solidFill>
                <a:latin typeface="+mn-lt"/>
                <a:ea typeface="+mn-ea"/>
                <a:cs typeface="+mn-cs"/>
              </a:rPr>
              <a:t> the computations.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MBS pattern: Fuel particles remain segregated at the bed surface as far as </a:t>
            </a:r>
            <a:r>
              <a:rPr lang="en-US" sz="1200" kern="1200" baseline="0" dirty="0" err="1" smtClean="0">
                <a:solidFill>
                  <a:schemeClr val="tx1"/>
                </a:solidFill>
                <a:latin typeface="+mn-lt"/>
                <a:ea typeface="+mn-ea"/>
                <a:cs typeface="+mn-cs"/>
              </a:rPr>
              <a:t>devolatilization</a:t>
            </a:r>
            <a:r>
              <a:rPr lang="en-US" sz="1200" kern="1200" baseline="0" dirty="0" smtClean="0">
                <a:solidFill>
                  <a:schemeClr val="tx1"/>
                </a:solidFill>
                <a:latin typeface="+mn-lt"/>
                <a:ea typeface="+mn-ea"/>
                <a:cs typeface="+mn-cs"/>
              </a:rPr>
              <a:t> is active. Once </a:t>
            </a:r>
            <a:r>
              <a:rPr lang="en-US" sz="1200" kern="1200" baseline="0" dirty="0" err="1" smtClean="0">
                <a:solidFill>
                  <a:schemeClr val="tx1"/>
                </a:solidFill>
                <a:latin typeface="+mn-lt"/>
                <a:ea typeface="+mn-ea"/>
                <a:cs typeface="+mn-cs"/>
              </a:rPr>
              <a:t>devolatilization</a:t>
            </a:r>
            <a:r>
              <a:rPr lang="en-US" sz="1200" kern="1200" baseline="0" dirty="0" smtClean="0">
                <a:solidFill>
                  <a:schemeClr val="tx1"/>
                </a:solidFill>
                <a:latin typeface="+mn-lt"/>
                <a:ea typeface="+mn-ea"/>
                <a:cs typeface="+mn-cs"/>
              </a:rPr>
              <a:t> is complete, char particles are assumed to be evenly dispersed throughout the dense phase of the bed.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average size of the fine char particles is considered as an input parameter</a:t>
            </a:r>
            <a:endParaRPr lang="en-US" dirty="0"/>
          </a:p>
        </p:txBody>
      </p:sp>
      <p:sp>
        <p:nvSpPr>
          <p:cNvPr id="4" name="Slide Number Placeholder 3"/>
          <p:cNvSpPr>
            <a:spLocks noGrp="1"/>
          </p:cNvSpPr>
          <p:nvPr>
            <p:ph type="sldNum" sz="quarter" idx="10"/>
          </p:nvPr>
        </p:nvSpPr>
        <p:spPr/>
        <p:txBody>
          <a:bodyPr/>
          <a:lstStyle/>
          <a:p>
            <a:fld id="{5D3E661E-654A-44CA-AA2A-F6800A6349E0}" type="slidenum">
              <a:rPr lang="en-US" smtClean="0"/>
              <a:pPr/>
              <a:t>25</a:t>
            </a:fld>
            <a:endParaRPr lang="en-US"/>
          </a:p>
        </p:txBody>
      </p:sp>
    </p:spTree>
    <p:extLst>
      <p:ext uri="{BB962C8B-B14F-4D97-AF65-F5344CB8AC3E}">
        <p14:creationId xmlns:p14="http://schemas.microsoft.com/office/powerpoint/2010/main" val="313347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Example</a:t>
            </a:r>
            <a:r>
              <a:rPr lang="en-US" baseline="0" dirty="0" smtClean="0"/>
              <a:t> grid size calculations from: </a:t>
            </a:r>
            <a:r>
              <a:rPr lang="en-US" baseline="0" dirty="0" err="1" smtClean="0"/>
              <a:t>Myohanen</a:t>
            </a:r>
            <a:r>
              <a:rPr lang="en-US" baseline="0" dirty="0" smtClean="0"/>
              <a:t> and </a:t>
            </a:r>
            <a:r>
              <a:rPr lang="en-US" baseline="0" dirty="0" err="1" smtClean="0"/>
              <a:t>Hyppanen</a:t>
            </a:r>
            <a:r>
              <a:rPr lang="en-US" baseline="0" dirty="0" smtClean="0"/>
              <a:t>, 2011</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Sarofim</a:t>
            </a:r>
            <a:r>
              <a:rPr lang="en-US" dirty="0" smtClean="0"/>
              <a:t>, A.F. &amp; </a:t>
            </a:r>
            <a:r>
              <a:rPr lang="en-US" dirty="0" err="1" smtClean="0"/>
              <a:t>Beér</a:t>
            </a:r>
            <a:r>
              <a:rPr lang="en-US" dirty="0" smtClean="0"/>
              <a:t>, J.M., 1979. </a:t>
            </a:r>
            <a:r>
              <a:rPr lang="en-US" dirty="0" err="1" smtClean="0"/>
              <a:t>Modelling</a:t>
            </a:r>
            <a:r>
              <a:rPr lang="en-US" dirty="0" smtClean="0"/>
              <a:t> of fluidized bed combustion. </a:t>
            </a:r>
            <a:r>
              <a:rPr lang="en-US" i="1" dirty="0" smtClean="0"/>
              <a:t>Seventeenth Symposium (International) on Combustion</a:t>
            </a:r>
            <a:r>
              <a:rPr lang="en-US" dirty="0" smtClean="0"/>
              <a:t>, 17(1), pp.189–204.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Matsen</a:t>
            </a:r>
            <a:r>
              <a:rPr lang="en-US" dirty="0" smtClean="0"/>
              <a:t>, 1996</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large equipment, however, a much more powerful mechanism is due to large scale </a:t>
            </a:r>
            <a:r>
              <a:rPr lang="en-US" sz="1200" kern="1200" dirty="0" err="1" smtClean="0">
                <a:solidFill>
                  <a:schemeClr val="tx1"/>
                </a:solidFill>
                <a:latin typeface="+mn-lt"/>
                <a:ea typeface="+mn-ea"/>
                <a:cs typeface="+mn-cs"/>
              </a:rPr>
              <a:t>toroidal</a:t>
            </a:r>
            <a:r>
              <a:rPr lang="en-US" sz="1200" kern="1200" dirty="0" smtClean="0">
                <a:solidFill>
                  <a:schemeClr val="tx1"/>
                </a:solidFill>
                <a:latin typeface="+mn-lt"/>
                <a:ea typeface="+mn-ea"/>
                <a:cs typeface="+mn-cs"/>
              </a:rPr>
              <a:t> circulation patterns, up in the center and down at the wall. Gulf streaming concentrates gas bubbles in the center of the bed and greatly augments their velocity… This is a major reason why bubbling bed models to date have had limited success in describing behavior in large units.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Wischnewski</a:t>
            </a:r>
            <a:r>
              <a:rPr lang="en-US" sz="1200" kern="1200" dirty="0" smtClean="0">
                <a:solidFill>
                  <a:schemeClr val="tx1"/>
                </a:solidFill>
                <a:latin typeface="+mn-lt"/>
                <a:ea typeface="+mn-ea"/>
                <a:cs typeface="+mn-cs"/>
              </a:rPr>
              <a:t> et al., 2010: </a:t>
            </a:r>
            <a:r>
              <a:rPr lang="en-US" sz="1200" kern="1200" baseline="0" dirty="0" smtClean="0">
                <a:solidFill>
                  <a:schemeClr val="tx1"/>
                </a:solidFill>
                <a:latin typeface="+mn-lt"/>
                <a:ea typeface="+mn-ea"/>
                <a:cs typeface="+mn-cs"/>
              </a:rPr>
              <a:t>The semi-empirical modeling approach is still to be applied to model large industrial reactors</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Geometry assumption 3X3X10m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Current state of the art: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366 249 elements (10^5) Liu et al., 2013 taking 173 h ~ 7 days  </a:t>
            </a:r>
            <a:r>
              <a:rPr lang="en-US" dirty="0" smtClean="0"/>
              <a:t>0.2m diameter bed, 6.5m tall.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major  deficiency  of  models  currently  available  is  their  inability  to  predict  the  circulation  of  solids,  consideration  of  which  is  necessary  for  the  prediction  of  hot  spots,  locally  reducing  zones,  and  the  optimum  location  of  feed points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4</a:t>
            </a:fld>
            <a:endParaRPr lang="en-US"/>
          </a:p>
        </p:txBody>
      </p:sp>
    </p:spTree>
    <p:extLst>
      <p:ext uri="{BB962C8B-B14F-4D97-AF65-F5344CB8AC3E}">
        <p14:creationId xmlns:p14="http://schemas.microsoft.com/office/powerpoint/2010/main" val="396310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a large-scale circulating fluidized bed furnace, the local feeding of fuel, air, and other input materials, and the limited mixing rate of different reactants produce spatially non-uniform process conditions” </a:t>
            </a:r>
            <a:r>
              <a:rPr lang="en-US" dirty="0" err="1" smtClean="0"/>
              <a:t>Myohen</a:t>
            </a:r>
            <a:r>
              <a:rPr lang="en-US" dirty="0" smtClean="0"/>
              <a:t> and </a:t>
            </a:r>
            <a:r>
              <a:rPr lang="en-US" dirty="0" err="1" smtClean="0"/>
              <a:t>Hypponen</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5</a:t>
            </a:fld>
            <a:endParaRPr lang="en-US"/>
          </a:p>
        </p:txBody>
      </p:sp>
    </p:spTree>
    <p:extLst>
      <p:ext uri="{BB962C8B-B14F-4D97-AF65-F5344CB8AC3E}">
        <p14:creationId xmlns:p14="http://schemas.microsoft.com/office/powerpoint/2010/main" val="284715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latin typeface="Arial" pitchFamily="34" charset="0"/>
                <a:cs typeface="Arial" pitchFamily="34" charset="0"/>
              </a:rPr>
              <a:t>Kozanoglu</a:t>
            </a:r>
            <a:r>
              <a:rPr lang="en-US" sz="1200" dirty="0" smtClean="0">
                <a:latin typeface="Arial" pitchFamily="34" charset="0"/>
                <a:cs typeface="Arial" pitchFamily="34" charset="0"/>
              </a:rPr>
              <a:t> and Levy, 1991.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According</a:t>
            </a:r>
            <a:r>
              <a:rPr lang="en-US" sz="1200" baseline="0" dirty="0" smtClean="0">
                <a:latin typeface="Arial" pitchFamily="34" charset="0"/>
                <a:cs typeface="Arial" pitchFamily="34" charset="0"/>
              </a:rPr>
              <a:t> to Yates: “Bubbles in fluidized beds of powders in groups A and B are surrounded by an extensive shell of gas and particles in which the porosity decreases exponentially to that of the emulsion phase remote from the bubble; there is no sharply defined boundary between bubble shell and emulsion:”</a:t>
            </a:r>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7</a:t>
            </a:fld>
            <a:endParaRPr lang="en-US"/>
          </a:p>
        </p:txBody>
      </p:sp>
    </p:spTree>
    <p:extLst>
      <p:ext uri="{BB962C8B-B14F-4D97-AF65-F5344CB8AC3E}">
        <p14:creationId xmlns:p14="http://schemas.microsoft.com/office/powerpoint/2010/main" val="36372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D3E661E-654A-44CA-AA2A-F6800A6349E0}" type="slidenum">
              <a:rPr lang="en-US" smtClean="0"/>
              <a:pPr/>
              <a:t>9</a:t>
            </a:fld>
            <a:endParaRPr lang="en-US"/>
          </a:p>
        </p:txBody>
      </p:sp>
    </p:spTree>
    <p:extLst>
      <p:ext uri="{BB962C8B-B14F-4D97-AF65-F5344CB8AC3E}">
        <p14:creationId xmlns:p14="http://schemas.microsoft.com/office/powerpoint/2010/main" val="3591994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Movie size 6X3</a:t>
            </a:r>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10</a:t>
            </a:fld>
            <a:endParaRPr lang="en-US"/>
          </a:p>
        </p:txBody>
      </p:sp>
    </p:spTree>
    <p:extLst>
      <p:ext uri="{BB962C8B-B14F-4D97-AF65-F5344CB8AC3E}">
        <p14:creationId xmlns:p14="http://schemas.microsoft.com/office/powerpoint/2010/main" val="1623804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incipientbubblng1.xls</a:t>
            </a:r>
          </a:p>
          <a:p>
            <a:endParaRPr lang="en-US" dirty="0" smtClean="0"/>
          </a:p>
          <a:p>
            <a:r>
              <a:rPr lang="en-US" dirty="0" smtClean="0"/>
              <a:t>Shell</a:t>
            </a:r>
            <a:r>
              <a:rPr lang="en-US" baseline="0" dirty="0" smtClean="0"/>
              <a:t> would indicate that as bubbles coalesce there is an increase in the visible bubble flow which agrees with previous experiments.</a:t>
            </a:r>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12</a:t>
            </a:fld>
            <a:endParaRPr lang="en-US"/>
          </a:p>
        </p:txBody>
      </p:sp>
    </p:spTree>
    <p:extLst>
      <p:ext uri="{BB962C8B-B14F-4D97-AF65-F5344CB8AC3E}">
        <p14:creationId xmlns:p14="http://schemas.microsoft.com/office/powerpoint/2010/main" val="185168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Frame 820</a:t>
            </a:r>
          </a:p>
          <a:p>
            <a:endParaRPr lang="en-US" dirty="0" smtClean="0"/>
          </a:p>
          <a:p>
            <a:r>
              <a:rPr lang="en-US" sz="1200" kern="1200" dirty="0" smtClean="0">
                <a:solidFill>
                  <a:schemeClr val="tx1"/>
                </a:solidFill>
                <a:latin typeface="+mn-lt"/>
                <a:ea typeface="+mn-ea"/>
                <a:cs typeface="+mn-cs"/>
              </a:rPr>
              <a:t>(Sit and Grace, 1981)</a:t>
            </a:r>
          </a:p>
          <a:p>
            <a:r>
              <a:rPr lang="en-US" sz="1200" kern="1200" dirty="0" smtClean="0">
                <a:solidFill>
                  <a:schemeClr val="tx1"/>
                </a:solidFill>
                <a:latin typeface="+mn-lt"/>
                <a:ea typeface="+mn-ea"/>
                <a:cs typeface="+mn-cs"/>
              </a:rPr>
              <a:t>Unsteady bubble </a:t>
            </a:r>
            <a:r>
              <a:rPr lang="en-US" sz="1200" b="1" kern="1200" dirty="0" smtClean="0">
                <a:solidFill>
                  <a:schemeClr val="tx1"/>
                </a:solidFill>
                <a:latin typeface="+mn-lt"/>
                <a:ea typeface="+mn-ea"/>
                <a:cs typeface="+mn-cs"/>
              </a:rPr>
              <a:t>growth, </a:t>
            </a:r>
            <a:r>
              <a:rPr lang="en-US" sz="1200" kern="1200" dirty="0" smtClean="0">
                <a:solidFill>
                  <a:schemeClr val="tx1"/>
                </a:solidFill>
                <a:latin typeface="+mn-lt"/>
                <a:ea typeface="+mn-ea"/>
                <a:cs typeface="+mn-cs"/>
              </a:rPr>
              <a:t>well in excess of </a:t>
            </a:r>
            <a:r>
              <a:rPr lang="en-US" sz="1200" b="1" kern="1200" dirty="0" smtClean="0">
                <a:solidFill>
                  <a:schemeClr val="tx1"/>
                </a:solidFill>
                <a:latin typeface="+mn-lt"/>
                <a:ea typeface="+mn-ea"/>
                <a:cs typeface="+mn-cs"/>
              </a:rPr>
              <a:t>that corresponding to the change </a:t>
            </a:r>
            <a:r>
              <a:rPr lang="en-US" sz="1200" kern="1200" dirty="0" smtClean="0">
                <a:solidFill>
                  <a:schemeClr val="tx1"/>
                </a:solidFill>
                <a:latin typeface="+mn-lt"/>
                <a:ea typeface="+mn-ea"/>
                <a:cs typeface="+mn-cs"/>
              </a:rPr>
              <a:t>in hydrostatic pressure, has been observed and accounted for in previous measurements of interchange transfer for single bubbles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(Rowe and </a:t>
            </a:r>
            <a:r>
              <a:rPr lang="en-US" sz="1200" kern="1200" dirty="0" err="1" smtClean="0">
                <a:solidFill>
                  <a:schemeClr val="tx1"/>
                </a:solidFill>
                <a:latin typeface="+mn-lt"/>
                <a:ea typeface="+mn-ea"/>
                <a:cs typeface="+mn-cs"/>
              </a:rPr>
              <a:t>Matsuno</a:t>
            </a:r>
            <a:r>
              <a:rPr lang="en-US" sz="1200" kern="1200" dirty="0" smtClean="0">
                <a:solidFill>
                  <a:schemeClr val="tx1"/>
                </a:solidFill>
                <a:latin typeface="+mn-lt"/>
                <a:ea typeface="+mn-ea"/>
                <a:cs typeface="+mn-cs"/>
              </a:rPr>
              <a:t>, 1971)</a:t>
            </a:r>
          </a:p>
          <a:p>
            <a:r>
              <a:rPr lang="en-US" sz="1200" kern="1200" dirty="0" smtClean="0">
                <a:solidFill>
                  <a:schemeClr val="tx1"/>
                </a:solidFill>
                <a:latin typeface="+mn-lt"/>
                <a:ea typeface="+mn-ea"/>
                <a:cs typeface="+mn-cs"/>
              </a:rPr>
              <a:t>Injected bubbles generally grow as they rise through the bed </a:t>
            </a:r>
          </a:p>
          <a:p>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14</a:t>
            </a:fld>
            <a:endParaRPr lang="en-US"/>
          </a:p>
        </p:txBody>
      </p:sp>
    </p:spTree>
    <p:extLst>
      <p:ext uri="{BB962C8B-B14F-4D97-AF65-F5344CB8AC3E}">
        <p14:creationId xmlns:p14="http://schemas.microsoft.com/office/powerpoint/2010/main" val="3320915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Frame 820</a:t>
            </a:r>
          </a:p>
          <a:p>
            <a:endParaRPr lang="en-US" dirty="0" smtClean="0"/>
          </a:p>
          <a:p>
            <a:r>
              <a:rPr lang="en-US" dirty="0" smtClean="0"/>
              <a:t>(Movies to be inserted here)</a:t>
            </a:r>
            <a:endParaRPr lang="en-US" dirty="0"/>
          </a:p>
        </p:txBody>
      </p:sp>
      <p:sp>
        <p:nvSpPr>
          <p:cNvPr id="4" name="Slide Number Placeholder 3"/>
          <p:cNvSpPr>
            <a:spLocks noGrp="1"/>
          </p:cNvSpPr>
          <p:nvPr>
            <p:ph type="sldNum" sz="quarter" idx="10"/>
          </p:nvPr>
        </p:nvSpPr>
        <p:spPr/>
        <p:txBody>
          <a:bodyPr/>
          <a:lstStyle/>
          <a:p>
            <a:fld id="{8D18F300-70A7-4852-AEBD-E234BA5C2B60}" type="slidenum">
              <a:rPr lang="en-US" smtClean="0"/>
              <a:pPr/>
              <a:t>15</a:t>
            </a:fld>
            <a:endParaRPr lang="en-US"/>
          </a:p>
        </p:txBody>
      </p:sp>
    </p:spTree>
    <p:extLst>
      <p:ext uri="{BB962C8B-B14F-4D97-AF65-F5344CB8AC3E}">
        <p14:creationId xmlns:p14="http://schemas.microsoft.com/office/powerpoint/2010/main" val="2031335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5DDCD4B-D6D9-46A3-8B38-171C7E38ACBC}"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DDCD4B-D6D9-46A3-8B38-171C7E38ACBC}"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DDCD4B-D6D9-46A3-8B38-171C7E38ACBC}"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5DDCD4B-D6D9-46A3-8B38-171C7E38ACBC}"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5DDCD4B-D6D9-46A3-8B38-171C7E38ACBC}" type="datetimeFigureOut">
              <a:rPr lang="en-US" smtClean="0"/>
              <a:pPr/>
              <a:t>8/4/2014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5DDCD4B-D6D9-46A3-8B38-171C7E38ACBC}" type="datetimeFigureOut">
              <a:rPr lang="en-US" smtClean="0"/>
              <a:pPr/>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5DDCD4B-D6D9-46A3-8B38-171C7E38ACBC}" type="datetimeFigureOut">
              <a:rPr lang="en-US" smtClean="0"/>
              <a:pPr/>
              <a:t>8/4/2014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5DDCD4B-D6D9-46A3-8B38-171C7E38ACBC}" type="datetimeFigureOut">
              <a:rPr lang="en-US" smtClean="0"/>
              <a:pPr/>
              <a:t>8/4/2014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DCD4B-D6D9-46A3-8B38-171C7E38ACBC}" type="datetimeFigureOut">
              <a:rPr lang="en-US" smtClean="0"/>
              <a:pPr/>
              <a:t>8/4/2014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DCD4B-D6D9-46A3-8B38-171C7E38ACBC}" type="datetimeFigureOut">
              <a:rPr lang="en-US" smtClean="0"/>
              <a:pPr/>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DDCD4B-D6D9-46A3-8B38-171C7E38ACBC}" type="datetimeFigureOut">
              <a:rPr lang="en-US" smtClean="0"/>
              <a:pPr/>
              <a:t>8/4/2014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1126F2-5FA3-4F01-AF5B-020BAB565A1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DCD4B-D6D9-46A3-8B38-171C7E38ACBC}" type="datetimeFigureOut">
              <a:rPr lang="en-US" smtClean="0"/>
              <a:pPr/>
              <a:t>8/4/2014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1126F2-5FA3-4F01-AF5B-020BAB565A1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media" Target="../media/media2.mov"/><Relationship Id="rId7" Type="http://schemas.openxmlformats.org/officeDocument/2006/relationships/image" Target="../media/image2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video" Target="../media/media2.mo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2014%20NETL%20Multiphase%20Flow%20Science\DelgadoUniform_75Hz_Compressed.mp4" TargetMode="External"/><Relationship Id="rId1" Type="http://schemas.microsoft.com/office/2007/relationships/media" Target="file:///E:\2014%20NETL%20Multiphase%20Flow%20Science\DelgadoUniform_75Hz_Compressed.mp4" TargetMode="External"/><Relationship Id="rId6" Type="http://schemas.openxmlformats.org/officeDocument/2006/relationships/image" Target="../media/image32.png"/><Relationship Id="rId5" Type="http://schemas.openxmlformats.org/officeDocument/2006/relationships/image" Target="../media/image31.gi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4.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40.png"/><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828800"/>
            <a:ext cx="9144000" cy="1698625"/>
          </a:xfrm>
        </p:spPr>
        <p:txBody>
          <a:bodyPr>
            <a:normAutofit fontScale="90000"/>
          </a:bodyPr>
          <a:lstStyle/>
          <a:p>
            <a:r>
              <a:rPr lang="en-US" dirty="0"/>
              <a:t>Assessment of discrete bubble models using two-fluid simulations of </a:t>
            </a:r>
            <a:r>
              <a:rPr lang="en-US" dirty="0" smtClean="0"/>
              <a:t>2D </a:t>
            </a:r>
            <a:r>
              <a:rPr lang="en-US" dirty="0"/>
              <a:t>rectangular fluidized beds</a:t>
            </a:r>
          </a:p>
        </p:txBody>
      </p:sp>
      <p:sp>
        <p:nvSpPr>
          <p:cNvPr id="3" name="Subtitle 2"/>
          <p:cNvSpPr>
            <a:spLocks noGrp="1"/>
          </p:cNvSpPr>
          <p:nvPr>
            <p:ph type="subTitle" idx="1"/>
          </p:nvPr>
        </p:nvSpPr>
        <p:spPr>
          <a:xfrm>
            <a:off x="1295400" y="3810000"/>
            <a:ext cx="6400800" cy="2057400"/>
          </a:xfrm>
        </p:spPr>
        <p:txBody>
          <a:bodyPr>
            <a:normAutofit fontScale="70000" lnSpcReduction="20000"/>
          </a:bodyPr>
          <a:lstStyle/>
          <a:p>
            <a:r>
              <a:rPr lang="en-US" dirty="0" smtClean="0"/>
              <a:t>Richard B. Bates</a:t>
            </a:r>
          </a:p>
          <a:p>
            <a:r>
              <a:rPr lang="en-US" dirty="0" smtClean="0"/>
              <a:t>Christos </a:t>
            </a:r>
            <a:r>
              <a:rPr lang="en-US" dirty="0" err="1" smtClean="0"/>
              <a:t>Altantzis</a:t>
            </a:r>
            <a:endParaRPr lang="en-US" dirty="0" smtClean="0"/>
          </a:p>
          <a:p>
            <a:r>
              <a:rPr lang="en-US" dirty="0" smtClean="0"/>
              <a:t>Ahmed F. </a:t>
            </a:r>
            <a:r>
              <a:rPr lang="en-US" dirty="0" err="1" smtClean="0"/>
              <a:t>Ghoniem</a:t>
            </a:r>
            <a:endParaRPr lang="en-US" dirty="0" smtClean="0"/>
          </a:p>
          <a:p>
            <a:r>
              <a:rPr lang="en-US" dirty="0" smtClean="0"/>
              <a:t>2014 NETL Multiphase Flow Science Conference</a:t>
            </a:r>
          </a:p>
          <a:p>
            <a:r>
              <a:rPr lang="en-US" dirty="0" smtClean="0"/>
              <a:t>Tuesday August 5, 2014 </a:t>
            </a:r>
          </a:p>
          <a:p>
            <a:r>
              <a:rPr lang="en-US" dirty="0" smtClean="0"/>
              <a:t>3:30-4:00PM</a:t>
            </a:r>
          </a:p>
        </p:txBody>
      </p:sp>
      <p:sp>
        <p:nvSpPr>
          <p:cNvPr id="8" name="Slide Number Placeholder 7"/>
          <p:cNvSpPr>
            <a:spLocks noGrp="1"/>
          </p:cNvSpPr>
          <p:nvPr>
            <p:ph type="sldNum" sz="quarter" idx="11"/>
          </p:nvPr>
        </p:nvSpPr>
        <p:spPr>
          <a:xfrm>
            <a:off x="6553200" y="6356350"/>
            <a:ext cx="2133600" cy="365125"/>
          </a:xfrm>
        </p:spPr>
        <p:txBody>
          <a:bodyPr/>
          <a:lstStyle/>
          <a:p>
            <a:fld id="{363B52E4-3519-4D9D-9522-29F1CCF07EB6}" type="slidenum">
              <a:rPr lang="en-US" smtClean="0"/>
              <a:pPr/>
              <a:t>1</a:t>
            </a:fld>
            <a:endParaRPr lang="en-US" dirty="0"/>
          </a:p>
        </p:txBody>
      </p:sp>
      <p:pic>
        <p:nvPicPr>
          <p:cNvPr id="7" name="Picture 6" descr="MechElogo"/>
          <p:cNvPicPr/>
          <p:nvPr/>
        </p:nvPicPr>
        <p:blipFill>
          <a:blip r:embed="rId2">
            <a:extLst>
              <a:ext uri="{28A0092B-C50C-407E-A947-70E740481C1C}">
                <a14:useLocalDpi xmlns:a14="http://schemas.microsoft.com/office/drawing/2010/main" val="0"/>
              </a:ext>
            </a:extLst>
          </a:blip>
          <a:srcRect/>
          <a:stretch>
            <a:fillRect/>
          </a:stretch>
        </p:blipFill>
        <p:spPr bwMode="auto">
          <a:xfrm>
            <a:off x="7315200" y="6019800"/>
            <a:ext cx="1598930" cy="839470"/>
          </a:xfrm>
          <a:prstGeom prst="rect">
            <a:avLst/>
          </a:prstGeom>
          <a:noFill/>
          <a:ln>
            <a:noFill/>
          </a:ln>
        </p:spPr>
      </p:pic>
      <p:pic>
        <p:nvPicPr>
          <p:cNvPr id="9" name="Picture 2" descr="http://web.mit.edu/graphicidentity/logo/jpeg/s6_r_g.jpg"/>
          <p:cNvPicPr>
            <a:picLocks noChangeAspect="1" noChangeArrowheads="1"/>
          </p:cNvPicPr>
          <p:nvPr/>
        </p:nvPicPr>
        <p:blipFill>
          <a:blip r:embed="rId3" cstate="print"/>
          <a:srcRect/>
          <a:stretch>
            <a:fillRect/>
          </a:stretch>
        </p:blipFill>
        <p:spPr bwMode="auto">
          <a:xfrm>
            <a:off x="0" y="5990492"/>
            <a:ext cx="2819400" cy="86750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1752600"/>
            <a:ext cx="2590800" cy="4724400"/>
          </a:xfrm>
        </p:spPr>
        <p:txBody>
          <a:bodyPr>
            <a:normAutofit fontScale="92500" lnSpcReduction="20000"/>
          </a:bodyPr>
          <a:lstStyle/>
          <a:p>
            <a:r>
              <a:rPr lang="en-US" sz="2000" dirty="0" smtClean="0">
                <a:latin typeface="Arial"/>
                <a:cs typeface="Arial"/>
              </a:rPr>
              <a:t>Ascending bubbles drive solids motion</a:t>
            </a:r>
          </a:p>
          <a:p>
            <a:pPr marL="0" indent="0">
              <a:buNone/>
            </a:pPr>
            <a:endParaRPr lang="en-US" sz="2000" dirty="0" smtClean="0">
              <a:latin typeface="Arial"/>
              <a:cs typeface="Arial"/>
            </a:endParaRPr>
          </a:p>
          <a:p>
            <a:r>
              <a:rPr lang="en-US" sz="2000" dirty="0" smtClean="0">
                <a:latin typeface="Arial"/>
                <a:cs typeface="Arial"/>
              </a:rPr>
              <a:t>Bubbles act as pathways for gas flow</a:t>
            </a:r>
          </a:p>
          <a:p>
            <a:endParaRPr lang="en-US" sz="2000" dirty="0" smtClean="0">
              <a:latin typeface="Arial"/>
              <a:cs typeface="Arial"/>
            </a:endParaRPr>
          </a:p>
          <a:p>
            <a:r>
              <a:rPr lang="en-US" sz="2000" dirty="0" smtClean="0">
                <a:latin typeface="Arial"/>
                <a:cs typeface="Arial"/>
              </a:rPr>
              <a:t>Gas motion mostly vertical</a:t>
            </a:r>
          </a:p>
          <a:p>
            <a:endParaRPr lang="en-US" sz="2000" dirty="0" smtClean="0">
              <a:latin typeface="Arial"/>
              <a:cs typeface="Arial"/>
            </a:endParaRPr>
          </a:p>
          <a:p>
            <a:r>
              <a:rPr lang="en-US" sz="2000" dirty="0" smtClean="0">
                <a:latin typeface="Arial"/>
                <a:cs typeface="Arial"/>
              </a:rPr>
              <a:t>Bubble velocity </a:t>
            </a:r>
            <a:r>
              <a:rPr lang="en-US" sz="2000" dirty="0" err="1" smtClean="0">
                <a:latin typeface="Arial"/>
                <a:cs typeface="Arial"/>
              </a:rPr>
              <a:t>appx</a:t>
            </a:r>
            <a:r>
              <a:rPr lang="en-US" sz="2000" dirty="0" smtClean="0">
                <a:latin typeface="Arial"/>
                <a:cs typeface="Arial"/>
              </a:rPr>
              <a:t>. equal to interstitial velocity</a:t>
            </a:r>
          </a:p>
          <a:p>
            <a:endParaRPr lang="en-US" sz="2000" dirty="0" smtClean="0">
              <a:latin typeface="Arial"/>
              <a:cs typeface="Arial"/>
            </a:endParaRPr>
          </a:p>
          <a:p>
            <a:r>
              <a:rPr lang="en-US" sz="2000" dirty="0" smtClean="0">
                <a:latin typeface="Arial"/>
                <a:cs typeface="Arial"/>
              </a:rPr>
              <a:t>Surface has a no-solids-flux boundary condition</a:t>
            </a:r>
          </a:p>
          <a:p>
            <a:endParaRPr lang="en-US" sz="2000" dirty="0">
              <a:latin typeface="Arial"/>
              <a:cs typeface="Arial"/>
            </a:endParaRPr>
          </a:p>
        </p:txBody>
      </p:sp>
      <p:sp>
        <p:nvSpPr>
          <p:cNvPr id="11" name="TextBox 10"/>
          <p:cNvSpPr txBox="1"/>
          <p:nvPr/>
        </p:nvSpPr>
        <p:spPr>
          <a:xfrm>
            <a:off x="685800" y="0"/>
            <a:ext cx="7848600" cy="1077218"/>
          </a:xfrm>
          <a:prstGeom prst="rect">
            <a:avLst/>
          </a:prstGeom>
          <a:noFill/>
        </p:spPr>
        <p:txBody>
          <a:bodyPr wrap="square" rtlCol="0">
            <a:spAutoFit/>
          </a:bodyPr>
          <a:lstStyle/>
          <a:p>
            <a:pPr algn="ctr"/>
            <a:r>
              <a:rPr lang="en-US" sz="3200" dirty="0" smtClean="0"/>
              <a:t>TFM simulation results: gas/Solid phase motion</a:t>
            </a:r>
            <a:endParaRPr lang="en-US" sz="3200" dirty="0"/>
          </a:p>
        </p:txBody>
      </p:sp>
      <p:sp>
        <p:nvSpPr>
          <p:cNvPr id="7" name="TextBox 79"/>
          <p:cNvSpPr txBox="1">
            <a:spLocks noChangeArrowheads="1"/>
          </p:cNvSpPr>
          <p:nvPr/>
        </p:nvSpPr>
        <p:spPr bwMode="auto">
          <a:xfrm>
            <a:off x="457200" y="762000"/>
            <a:ext cx="2514600" cy="461665"/>
          </a:xfrm>
          <a:prstGeom prst="rect">
            <a:avLst/>
          </a:prstGeom>
          <a:solidFill>
            <a:schemeClr val="bg1">
              <a:alpha val="80000"/>
            </a:schemeClr>
          </a:solidFill>
          <a:ln w="9525">
            <a:noFill/>
            <a:miter lim="800000"/>
            <a:headEnd/>
            <a:tailEnd/>
          </a:ln>
        </p:spPr>
        <p:txBody>
          <a:bodyPr wrap="square">
            <a:spAutoFit/>
          </a:bodyPr>
          <a:lstStyle/>
          <a:p>
            <a:pPr algn="ctr"/>
            <a:r>
              <a:rPr lang="en-US" sz="2400" b="1" dirty="0" smtClean="0"/>
              <a:t>Gas phase motion            </a:t>
            </a:r>
            <a:endParaRPr lang="en-US" sz="2400" b="1" dirty="0"/>
          </a:p>
        </p:txBody>
      </p:sp>
      <p:sp>
        <p:nvSpPr>
          <p:cNvPr id="8" name="TextBox 79"/>
          <p:cNvSpPr txBox="1">
            <a:spLocks noChangeArrowheads="1"/>
          </p:cNvSpPr>
          <p:nvPr/>
        </p:nvSpPr>
        <p:spPr bwMode="auto">
          <a:xfrm>
            <a:off x="5562600" y="762000"/>
            <a:ext cx="3352800" cy="461665"/>
          </a:xfrm>
          <a:prstGeom prst="rect">
            <a:avLst/>
          </a:prstGeom>
          <a:solidFill>
            <a:schemeClr val="bg1">
              <a:alpha val="80000"/>
            </a:schemeClr>
          </a:solidFill>
          <a:ln w="9525">
            <a:noFill/>
            <a:miter lim="800000"/>
            <a:headEnd/>
            <a:tailEnd/>
          </a:ln>
        </p:spPr>
        <p:txBody>
          <a:bodyPr wrap="square">
            <a:spAutoFit/>
          </a:bodyPr>
          <a:lstStyle/>
          <a:p>
            <a:pPr algn="ctr"/>
            <a:r>
              <a:rPr lang="en-US" sz="2400" b="1" dirty="0" smtClean="0"/>
              <a:t>Solid phase motion       </a:t>
            </a:r>
            <a:endParaRPr lang="en-US" sz="2400" b="1" dirty="0"/>
          </a:p>
        </p:txBody>
      </p:sp>
      <p:pic>
        <p:nvPicPr>
          <p:cNvPr id="9" name="1bubblegasmotionLg (Convert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1000" y="1304034"/>
            <a:ext cx="2787523" cy="5473573"/>
          </a:xfrm>
          <a:prstGeom prst="rect">
            <a:avLst/>
          </a:prstGeom>
        </p:spPr>
      </p:pic>
      <p:pic>
        <p:nvPicPr>
          <p:cNvPr id="14" name="1bubblesolidmotionLg (Converted).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58587" y="1295400"/>
            <a:ext cx="2787523" cy="5473573"/>
          </a:xfrm>
          <a:prstGeom prst="rect">
            <a:avLst/>
          </a:prstGeom>
        </p:spPr>
      </p:pic>
      <p:sp>
        <p:nvSpPr>
          <p:cNvPr id="15" name="Slide Number Placeholder 27"/>
          <p:cNvSpPr>
            <a:spLocks noGrp="1"/>
          </p:cNvSpPr>
          <p:nvPr>
            <p:ph type="sldNum" sz="quarter" idx="12"/>
          </p:nvPr>
        </p:nvSpPr>
        <p:spPr>
          <a:xfrm>
            <a:off x="7010400" y="6553200"/>
            <a:ext cx="2133600" cy="365125"/>
          </a:xfrm>
        </p:spPr>
        <p:txBody>
          <a:bodyPr/>
          <a:lstStyle/>
          <a:p>
            <a:fld id="{363B52E4-3519-4D9D-9522-29F1CCF07EB6}" type="slidenum">
              <a:rPr lang="en-US" smtClean="0"/>
              <a:pPr/>
              <a:t>10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 fill="hold"/>
                                        <p:tgtEl>
                                          <p:spTgt spid="9"/>
                                        </p:tgtEl>
                                      </p:cBhvr>
                                    </p:cmd>
                                  </p:childTnLst>
                                </p:cTn>
                              </p:par>
                              <p:par>
                                <p:cTn id="7" presetID="1" presetClass="mediacall" presetSubtype="0" fill="hold" nodeType="withEffect">
                                  <p:stCondLst>
                                    <p:cond delay="0"/>
                                  </p:stCondLst>
                                  <p:childTnLst>
                                    <p:cmd type="call" cmd="playFrom(0.0)">
                                      <p:cBhvr>
                                        <p:cTn id="8" dur="4000" fill="hold"/>
                                        <p:tgtEl>
                                          <p:spTgt spid="14"/>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indefinite"/>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9"/>
                                        </p:tgtEl>
                                      </p:cBhvr>
                                    </p:cmd>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indefinite"/>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14"/>
                                        </p:tgtEl>
                                      </p:cBhvr>
                                    </p:cmd>
                                  </p:childTnLst>
                                </p:cTn>
                              </p:par>
                            </p:childTnLst>
                          </p:cTn>
                        </p:par>
                      </p:childTnLst>
                    </p:cTn>
                  </p:par>
                </p:childTnLst>
              </p:cTn>
              <p:nextCondLst>
                <p:cond evt="onClick" delay="0">
                  <p:tgtEl>
                    <p:spTgt spid="14"/>
                  </p:tgtEl>
                </p:cond>
              </p:nextCondLst>
            </p:seq>
            <p:video>
              <p:cMediaNode vol="80000">
                <p:cTn id="39" repeatCount="indefinite" fill="hold" display="0">
                  <p:stCondLst>
                    <p:cond delay="indefinite"/>
                  </p:stCondLst>
                </p:cTn>
                <p:tgtEl>
                  <p:spTgt spid="9"/>
                </p:tgtEl>
              </p:cMediaNode>
            </p:video>
            <p:video>
              <p:cMediaNode vol="80000">
                <p:cTn id="40" repeatCount="indefinite" fill="hold" display="0">
                  <p:stCondLst>
                    <p:cond delay="indefinite"/>
                  </p:stCondLst>
                </p:cTn>
                <p:tgtEl>
                  <p:spTgt spid="1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TFM simulation results: Bubble induced drift</a:t>
            </a:r>
            <a:endParaRPr lang="en-US" sz="3000" dirty="0"/>
          </a:p>
        </p:txBody>
      </p:sp>
      <p:sp>
        <p:nvSpPr>
          <p:cNvPr id="13" name="TextBox 12"/>
          <p:cNvSpPr txBox="1"/>
          <p:nvPr/>
        </p:nvSpPr>
        <p:spPr>
          <a:xfrm>
            <a:off x="5257800" y="1676400"/>
            <a:ext cx="3352800" cy="3600986"/>
          </a:xfrm>
          <a:prstGeom prst="rect">
            <a:avLst/>
          </a:prstGeom>
          <a:noFill/>
        </p:spPr>
        <p:txBody>
          <a:bodyPr wrap="square" rtlCol="0">
            <a:spAutoFit/>
          </a:bodyPr>
          <a:lstStyle/>
          <a:p>
            <a:pPr>
              <a:buFont typeface="Arial" pitchFamily="34" charset="0"/>
              <a:buChar char="•"/>
            </a:pPr>
            <a:r>
              <a:rPr lang="en-US" sz="2400" dirty="0" smtClean="0"/>
              <a:t>Bubbling under incipient fluidizing conditions u</a:t>
            </a:r>
            <a:r>
              <a:rPr lang="en-US" sz="2400" baseline="-25000" dirty="0" smtClean="0"/>
              <a:t>0</a:t>
            </a:r>
            <a:r>
              <a:rPr lang="en-US" sz="2400" dirty="0" smtClean="0"/>
              <a:t>=1.05*</a:t>
            </a:r>
            <a:r>
              <a:rPr lang="en-US" sz="2400" dirty="0" err="1" smtClean="0"/>
              <a:t>u</a:t>
            </a:r>
            <a:r>
              <a:rPr lang="en-US" sz="2400" baseline="-25000" dirty="0" err="1" smtClean="0"/>
              <a:t>mf</a:t>
            </a:r>
            <a:endParaRPr lang="en-US" sz="2400" baseline="-25000" dirty="0" smtClean="0"/>
          </a:p>
          <a:p>
            <a:pPr>
              <a:buFont typeface="Arial" pitchFamily="34" charset="0"/>
              <a:buChar char="•"/>
            </a:pPr>
            <a:endParaRPr lang="en-US" sz="2400" dirty="0" smtClean="0"/>
          </a:p>
          <a:p>
            <a:pPr>
              <a:buFont typeface="Arial" pitchFamily="34" charset="0"/>
              <a:buChar char="•"/>
            </a:pPr>
            <a:r>
              <a:rPr lang="en-US" sz="2400" dirty="0" smtClean="0"/>
              <a:t>Most of bubble induced mixing appears to be drift induced</a:t>
            </a:r>
          </a:p>
          <a:p>
            <a:pPr lvl="1">
              <a:buFont typeface="Arial" pitchFamily="34" charset="0"/>
              <a:buChar char="•"/>
            </a:pPr>
            <a:r>
              <a:rPr lang="en-US" sz="2400" dirty="0" smtClean="0"/>
              <a:t>No apparent “wake” </a:t>
            </a:r>
          </a:p>
          <a:p>
            <a:pPr>
              <a:buFont typeface="Arial" pitchFamily="34" charset="0"/>
              <a:buChar char="•"/>
            </a:pPr>
            <a:endParaRPr lang="en-US" dirty="0" smtClean="0"/>
          </a:p>
          <a:p>
            <a:pPr>
              <a:buFont typeface="Arial" pitchFamily="34" charset="0"/>
              <a:buChar char="•"/>
            </a:pPr>
            <a:endParaRPr lang="en-US" dirty="0"/>
          </a:p>
        </p:txBody>
      </p:sp>
      <p:sp>
        <p:nvSpPr>
          <p:cNvPr id="14" name="TextBox 13"/>
          <p:cNvSpPr txBox="1"/>
          <p:nvPr/>
        </p:nvSpPr>
        <p:spPr>
          <a:xfrm>
            <a:off x="228600" y="5867400"/>
            <a:ext cx="4648200" cy="646331"/>
          </a:xfrm>
          <a:prstGeom prst="rect">
            <a:avLst/>
          </a:prstGeom>
          <a:noFill/>
        </p:spPr>
        <p:txBody>
          <a:bodyPr wrap="square" rtlCol="0">
            <a:spAutoFit/>
          </a:bodyPr>
          <a:lstStyle/>
          <a:p>
            <a:r>
              <a:rPr lang="en-US" dirty="0" smtClean="0"/>
              <a:t>Red/Blue: Indicates tracer concentration phase</a:t>
            </a:r>
          </a:p>
          <a:p>
            <a:r>
              <a:rPr lang="en-US" dirty="0" smtClean="0"/>
              <a:t>Black/grey: Indicates </a:t>
            </a:r>
            <a:r>
              <a:rPr lang="en-US" dirty="0" err="1" smtClean="0"/>
              <a:t>voidage</a:t>
            </a:r>
            <a:endParaRPr lang="en-US" dirty="0"/>
          </a:p>
        </p:txBody>
      </p:sp>
      <p:pic>
        <p:nvPicPr>
          <p:cNvPr id="15" name="Picture 3"/>
          <p:cNvPicPr>
            <a:picLocks noChangeAspect="1" noChangeArrowheads="1"/>
          </p:cNvPicPr>
          <p:nvPr/>
        </p:nvPicPr>
        <p:blipFill>
          <a:blip r:embed="rId4"/>
          <a:srcRect/>
          <a:stretch>
            <a:fillRect/>
          </a:stretch>
        </p:blipFill>
        <p:spPr bwMode="auto">
          <a:xfrm>
            <a:off x="1077633" y="1118413"/>
            <a:ext cx="2950133" cy="4624388"/>
          </a:xfrm>
          <a:prstGeom prst="rect">
            <a:avLst/>
          </a:prstGeom>
          <a:noFill/>
          <a:ln w="9525">
            <a:noFill/>
            <a:miter lim="800000"/>
            <a:headEnd/>
            <a:tailEnd/>
          </a:ln>
          <a:effectLst/>
        </p:spPr>
      </p:pic>
      <p:pic>
        <p:nvPicPr>
          <p:cNvPr id="16" name="Picture 15" descr="Darwin_drift.gif"/>
          <p:cNvPicPr>
            <a:picLocks noChangeAspect="1"/>
          </p:cNvPicPr>
          <p:nvPr/>
        </p:nvPicPr>
        <p:blipFill>
          <a:blip r:embed="rId5"/>
          <a:stretch>
            <a:fillRect/>
          </a:stretch>
        </p:blipFill>
        <p:spPr>
          <a:xfrm rot="10800000">
            <a:off x="1219200" y="1371600"/>
            <a:ext cx="1905000" cy="3810000"/>
          </a:xfrm>
          <a:prstGeom prst="rect">
            <a:avLst/>
          </a:prstGeom>
        </p:spPr>
      </p:pic>
      <p:sp>
        <p:nvSpPr>
          <p:cNvPr id="17" name="TextBox 16"/>
          <p:cNvSpPr txBox="1"/>
          <p:nvPr/>
        </p:nvSpPr>
        <p:spPr>
          <a:xfrm>
            <a:off x="381000" y="5715000"/>
            <a:ext cx="5791200" cy="923330"/>
          </a:xfrm>
          <a:prstGeom prst="rect">
            <a:avLst/>
          </a:prstGeom>
          <a:noFill/>
        </p:spPr>
        <p:txBody>
          <a:bodyPr wrap="square" rtlCol="0">
            <a:spAutoFit/>
          </a:bodyPr>
          <a:lstStyle/>
          <a:p>
            <a:r>
              <a:rPr lang="en-US" dirty="0" smtClean="0"/>
              <a:t>Schematic of particle movement from Rowe and Partridge, 1962 </a:t>
            </a:r>
            <a:r>
              <a:rPr lang="en-US" i="1" dirty="0" smtClean="0"/>
              <a:t>Particle movement caused by bubbles in a fluidized bed </a:t>
            </a:r>
            <a:endParaRPr lang="en-US" i="1" dirty="0"/>
          </a:p>
        </p:txBody>
      </p:sp>
      <p:pic>
        <p:nvPicPr>
          <p:cNvPr id="12" name="DelgadoUniform_75Hz_Compressed.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rotWithShape="1">
          <a:blip r:embed="rId6"/>
          <a:srcRect l="30665" r="30687"/>
          <a:stretch/>
        </p:blipFill>
        <p:spPr>
          <a:xfrm>
            <a:off x="685800" y="1118413"/>
            <a:ext cx="3668434" cy="4579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2"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par>
                          <p:cTn id="41" fill="hold">
                            <p:stCondLst>
                              <p:cond delay="0"/>
                            </p:stCondLst>
                            <p:childTnLst>
                              <p:par>
                                <p:cTn id="42" presetID="1" presetClass="mediacall" presetSubtype="0" fill="hold" nodeType="afterEffect">
                                  <p:stCondLst>
                                    <p:cond delay="0"/>
                                  </p:stCondLst>
                                  <p:childTnLst>
                                    <p:cmd type="call" cmd="playFrom(0.0)">
                                      <p:cBhvr>
                                        <p:cTn id="43" dur="266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44" repeatCount="indefinite" fill="remove" display="0">
                  <p:stCondLst>
                    <p:cond delay="indefinite"/>
                  </p:stCondLst>
                </p:cTn>
                <p:tgtEl>
                  <p:spTgt spid="12"/>
                </p:tgtEl>
              </p:cMediaNode>
            </p:vide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12"/>
                                        </p:tgtEl>
                                      </p:cBhvr>
                                    </p:cmd>
                                  </p:childTnLst>
                                </p:cTn>
                              </p:par>
                            </p:childTnLst>
                          </p:cTn>
                        </p:par>
                      </p:childTnLst>
                    </p:cTn>
                  </p:par>
                </p:childTnLst>
              </p:cTn>
              <p:nextCondLst>
                <p:cond evt="onClick" delay="0">
                  <p:tgtEl>
                    <p:spTgt spid="12"/>
                  </p:tgtEl>
                </p:cond>
              </p:nextCondLst>
            </p:seq>
          </p:childTnLst>
        </p:cTn>
      </p:par>
    </p:tnLst>
    <p:bldLst>
      <p:bldP spid="14" grpId="0"/>
      <p:bldP spid="17" grpId="0"/>
      <p:bldP spid="17" grpId="1"/>
      <p:bldP spid="1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Experiments vs. simulations</a:t>
            </a:r>
            <a:br>
              <a:rPr lang="en-US" dirty="0" smtClean="0"/>
            </a:br>
            <a:r>
              <a:rPr lang="en-US" dirty="0" smtClean="0"/>
              <a:t>Variation in </a:t>
            </a:r>
            <a:r>
              <a:rPr lang="en-US" dirty="0" err="1" smtClean="0"/>
              <a:t>voidage</a:t>
            </a:r>
            <a:r>
              <a:rPr lang="en-US" dirty="0" smtClean="0"/>
              <a:t> around bubble</a:t>
            </a:r>
            <a:endParaRPr lang="en-US" dirty="0"/>
          </a:p>
        </p:txBody>
      </p:sp>
      <p:sp>
        <p:nvSpPr>
          <p:cNvPr id="3" name="Content Placeholder 2"/>
          <p:cNvSpPr>
            <a:spLocks noGrp="1"/>
          </p:cNvSpPr>
          <p:nvPr>
            <p:ph idx="1"/>
          </p:nvPr>
        </p:nvSpPr>
        <p:spPr>
          <a:xfrm>
            <a:off x="6019800" y="4419600"/>
            <a:ext cx="2743200" cy="2133600"/>
          </a:xfrm>
        </p:spPr>
        <p:txBody>
          <a:bodyPr>
            <a:normAutofit fontScale="47500" lnSpcReduction="20000"/>
          </a:bodyPr>
          <a:lstStyle/>
          <a:p>
            <a:r>
              <a:rPr lang="en-US" dirty="0" smtClean="0"/>
              <a:t>Experimental fit from Yates, 1994</a:t>
            </a:r>
          </a:p>
          <a:p>
            <a:pPr lvl="1"/>
            <a:r>
              <a:rPr lang="en-US" dirty="0" smtClean="0"/>
              <a:t> 8cm diameter spherical bubble</a:t>
            </a:r>
          </a:p>
          <a:p>
            <a:r>
              <a:rPr lang="en-US" dirty="0" smtClean="0"/>
              <a:t>Discrepancy suggests expanded shell is a function of bubble size</a:t>
            </a:r>
          </a:p>
          <a:p>
            <a:r>
              <a:rPr lang="en-US" dirty="0" smtClean="0"/>
              <a:t>Limited by CFD cell size (0.5mm)</a:t>
            </a:r>
            <a:endParaRPr lang="en-US" dirty="0"/>
          </a:p>
        </p:txBody>
      </p:sp>
      <p:pic>
        <p:nvPicPr>
          <p:cNvPr id="5" name="Picture 4"/>
          <p:cNvPicPr>
            <a:picLocks noChangeAspect="1" noChangeArrowheads="1"/>
          </p:cNvPicPr>
          <p:nvPr/>
        </p:nvPicPr>
        <p:blipFill>
          <a:blip r:embed="rId3"/>
          <a:srcRect t="19626" b="35514"/>
          <a:stretch>
            <a:fillRect/>
          </a:stretch>
        </p:blipFill>
        <p:spPr bwMode="auto">
          <a:xfrm>
            <a:off x="76200" y="6096000"/>
            <a:ext cx="3505200" cy="273465"/>
          </a:xfrm>
          <a:prstGeom prst="rect">
            <a:avLst/>
          </a:prstGeom>
          <a:noFill/>
        </p:spPr>
      </p:pic>
      <p:sp>
        <p:nvSpPr>
          <p:cNvPr id="6" name="Slide Number Placeholder 27"/>
          <p:cNvSpPr>
            <a:spLocks noGrp="1"/>
          </p:cNvSpPr>
          <p:nvPr>
            <p:ph type="sldNum" sz="quarter" idx="12"/>
          </p:nvPr>
        </p:nvSpPr>
        <p:spPr>
          <a:xfrm>
            <a:off x="7010400" y="6553200"/>
            <a:ext cx="2133600" cy="365125"/>
          </a:xfrm>
        </p:spPr>
        <p:txBody>
          <a:bodyPr/>
          <a:lstStyle/>
          <a:p>
            <a:fld id="{363B52E4-3519-4D9D-9522-29F1CCF07EB6}" type="slidenum">
              <a:rPr lang="en-US" smtClean="0"/>
              <a:pPr/>
              <a:t>12</a:t>
            </a:fld>
            <a:endParaRPr lang="en-US" dirty="0"/>
          </a:p>
        </p:txBody>
      </p:sp>
      <p:sp>
        <p:nvSpPr>
          <p:cNvPr id="7" name="Rectangle 6"/>
          <p:cNvSpPr/>
          <p:nvPr/>
        </p:nvSpPr>
        <p:spPr>
          <a:xfrm>
            <a:off x="6400800" y="2362200"/>
            <a:ext cx="1828800" cy="1809750"/>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6629400" y="2590800"/>
            <a:ext cx="1346200" cy="1047750"/>
          </a:xfrm>
          <a:custGeom>
            <a:avLst/>
            <a:gdLst>
              <a:gd name="connsiteX0" fmla="*/ 57150 w 1181100"/>
              <a:gd name="connsiteY0" fmla="*/ 790575 h 890828"/>
              <a:gd name="connsiteX1" fmla="*/ 100012 w 1181100"/>
              <a:gd name="connsiteY1" fmla="*/ 823912 h 890828"/>
              <a:gd name="connsiteX2" fmla="*/ 133350 w 1181100"/>
              <a:gd name="connsiteY2" fmla="*/ 838200 h 890828"/>
              <a:gd name="connsiteX3" fmla="*/ 214312 w 1181100"/>
              <a:gd name="connsiteY3" fmla="*/ 838200 h 890828"/>
              <a:gd name="connsiteX4" fmla="*/ 266700 w 1181100"/>
              <a:gd name="connsiteY4" fmla="*/ 823912 h 890828"/>
              <a:gd name="connsiteX5" fmla="*/ 323850 w 1181100"/>
              <a:gd name="connsiteY5" fmla="*/ 800100 h 890828"/>
              <a:gd name="connsiteX6" fmla="*/ 357187 w 1181100"/>
              <a:gd name="connsiteY6" fmla="*/ 781050 h 890828"/>
              <a:gd name="connsiteX7" fmla="*/ 371475 w 1181100"/>
              <a:gd name="connsiteY7" fmla="*/ 776287 h 890828"/>
              <a:gd name="connsiteX8" fmla="*/ 414337 w 1181100"/>
              <a:gd name="connsiteY8" fmla="*/ 766762 h 890828"/>
              <a:gd name="connsiteX9" fmla="*/ 442912 w 1181100"/>
              <a:gd name="connsiteY9" fmla="*/ 762000 h 890828"/>
              <a:gd name="connsiteX10" fmla="*/ 457200 w 1181100"/>
              <a:gd name="connsiteY10" fmla="*/ 757237 h 890828"/>
              <a:gd name="connsiteX11" fmla="*/ 528637 w 1181100"/>
              <a:gd name="connsiteY11" fmla="*/ 752475 h 890828"/>
              <a:gd name="connsiteX12" fmla="*/ 595312 w 1181100"/>
              <a:gd name="connsiteY12" fmla="*/ 771525 h 890828"/>
              <a:gd name="connsiteX13" fmla="*/ 666750 w 1181100"/>
              <a:gd name="connsiteY13" fmla="*/ 781050 h 890828"/>
              <a:gd name="connsiteX14" fmla="*/ 742950 w 1181100"/>
              <a:gd name="connsiteY14" fmla="*/ 814387 h 890828"/>
              <a:gd name="connsiteX15" fmla="*/ 785812 w 1181100"/>
              <a:gd name="connsiteY15" fmla="*/ 838200 h 890828"/>
              <a:gd name="connsiteX16" fmla="*/ 847725 w 1181100"/>
              <a:gd name="connsiteY16" fmla="*/ 866775 h 890828"/>
              <a:gd name="connsiteX17" fmla="*/ 890587 w 1181100"/>
              <a:gd name="connsiteY17" fmla="*/ 881062 h 890828"/>
              <a:gd name="connsiteX18" fmla="*/ 957262 w 1181100"/>
              <a:gd name="connsiteY18" fmla="*/ 890587 h 890828"/>
              <a:gd name="connsiteX19" fmla="*/ 981075 w 1181100"/>
              <a:gd name="connsiteY19" fmla="*/ 890587 h 890828"/>
              <a:gd name="connsiteX20" fmla="*/ 1019175 w 1181100"/>
              <a:gd name="connsiteY20" fmla="*/ 890587 h 890828"/>
              <a:gd name="connsiteX21" fmla="*/ 1057275 w 1181100"/>
              <a:gd name="connsiteY21" fmla="*/ 876300 h 890828"/>
              <a:gd name="connsiteX22" fmla="*/ 1090612 w 1181100"/>
              <a:gd name="connsiteY22" fmla="*/ 862012 h 890828"/>
              <a:gd name="connsiteX23" fmla="*/ 1114425 w 1181100"/>
              <a:gd name="connsiteY23" fmla="*/ 833437 h 890828"/>
              <a:gd name="connsiteX24" fmla="*/ 1128712 w 1181100"/>
              <a:gd name="connsiteY24" fmla="*/ 814387 h 890828"/>
              <a:gd name="connsiteX25" fmla="*/ 1157287 w 1181100"/>
              <a:gd name="connsiteY25" fmla="*/ 728662 h 890828"/>
              <a:gd name="connsiteX26" fmla="*/ 1166812 w 1181100"/>
              <a:gd name="connsiteY26" fmla="*/ 676275 h 890828"/>
              <a:gd name="connsiteX27" fmla="*/ 1181100 w 1181100"/>
              <a:gd name="connsiteY27" fmla="*/ 576262 h 890828"/>
              <a:gd name="connsiteX28" fmla="*/ 1162050 w 1181100"/>
              <a:gd name="connsiteY28" fmla="*/ 452437 h 890828"/>
              <a:gd name="connsiteX29" fmla="*/ 1133475 w 1181100"/>
              <a:gd name="connsiteY29" fmla="*/ 357187 h 890828"/>
              <a:gd name="connsiteX30" fmla="*/ 1071562 w 1181100"/>
              <a:gd name="connsiteY30" fmla="*/ 261937 h 890828"/>
              <a:gd name="connsiteX31" fmla="*/ 1019175 w 1181100"/>
              <a:gd name="connsiteY31" fmla="*/ 176212 h 890828"/>
              <a:gd name="connsiteX32" fmla="*/ 904875 w 1181100"/>
              <a:gd name="connsiteY32" fmla="*/ 100012 h 890828"/>
              <a:gd name="connsiteX33" fmla="*/ 809625 w 1181100"/>
              <a:gd name="connsiteY33" fmla="*/ 42862 h 890828"/>
              <a:gd name="connsiteX34" fmla="*/ 681037 w 1181100"/>
              <a:gd name="connsiteY34" fmla="*/ 14287 h 890828"/>
              <a:gd name="connsiteX35" fmla="*/ 566737 w 1181100"/>
              <a:gd name="connsiteY35" fmla="*/ 0 h 890828"/>
              <a:gd name="connsiteX36" fmla="*/ 400050 w 1181100"/>
              <a:gd name="connsiteY36" fmla="*/ 38100 h 890828"/>
              <a:gd name="connsiteX37" fmla="*/ 247650 w 1181100"/>
              <a:gd name="connsiteY37" fmla="*/ 100012 h 890828"/>
              <a:gd name="connsiteX38" fmla="*/ 161925 w 1181100"/>
              <a:gd name="connsiteY38" fmla="*/ 185737 h 890828"/>
              <a:gd name="connsiteX39" fmla="*/ 61912 w 1181100"/>
              <a:gd name="connsiteY39" fmla="*/ 328612 h 890828"/>
              <a:gd name="connsiteX40" fmla="*/ 14287 w 1181100"/>
              <a:gd name="connsiteY40" fmla="*/ 485775 h 890828"/>
              <a:gd name="connsiteX41" fmla="*/ 0 w 1181100"/>
              <a:gd name="connsiteY41" fmla="*/ 585787 h 890828"/>
              <a:gd name="connsiteX42" fmla="*/ 0 w 1181100"/>
              <a:gd name="connsiteY42" fmla="*/ 657225 h 890828"/>
              <a:gd name="connsiteX43" fmla="*/ 57150 w 1181100"/>
              <a:gd name="connsiteY43" fmla="*/ 790575 h 89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81100" h="890828">
                <a:moveTo>
                  <a:pt x="57150" y="790575"/>
                </a:moveTo>
                <a:lnTo>
                  <a:pt x="100012" y="823912"/>
                </a:lnTo>
                <a:lnTo>
                  <a:pt x="133350" y="838200"/>
                </a:lnTo>
                <a:cubicBezTo>
                  <a:pt x="211790" y="843102"/>
                  <a:pt x="191554" y="860958"/>
                  <a:pt x="214312" y="838200"/>
                </a:cubicBezTo>
                <a:cubicBezTo>
                  <a:pt x="268262" y="828391"/>
                  <a:pt x="266700" y="846424"/>
                  <a:pt x="266700" y="823912"/>
                </a:cubicBezTo>
                <a:cubicBezTo>
                  <a:pt x="320532" y="799443"/>
                  <a:pt x="299905" y="800100"/>
                  <a:pt x="323850" y="800100"/>
                </a:cubicBezTo>
                <a:cubicBezTo>
                  <a:pt x="334962" y="793750"/>
                  <a:pt x="345740" y="786774"/>
                  <a:pt x="357187" y="781050"/>
                </a:cubicBezTo>
                <a:cubicBezTo>
                  <a:pt x="361677" y="778805"/>
                  <a:pt x="371475" y="776287"/>
                  <a:pt x="371475" y="776287"/>
                </a:cubicBezTo>
                <a:cubicBezTo>
                  <a:pt x="401183" y="764404"/>
                  <a:pt x="386738" y="766762"/>
                  <a:pt x="414337" y="766762"/>
                </a:cubicBezTo>
                <a:cubicBezTo>
                  <a:pt x="423862" y="765175"/>
                  <a:pt x="433486" y="764095"/>
                  <a:pt x="442912" y="762000"/>
                </a:cubicBezTo>
                <a:cubicBezTo>
                  <a:pt x="447813" y="760911"/>
                  <a:pt x="457200" y="757237"/>
                  <a:pt x="457200" y="757237"/>
                </a:cubicBezTo>
                <a:cubicBezTo>
                  <a:pt x="519096" y="752080"/>
                  <a:pt x="495234" y="752475"/>
                  <a:pt x="528637" y="752475"/>
                </a:cubicBezTo>
                <a:cubicBezTo>
                  <a:pt x="592067" y="771992"/>
                  <a:pt x="568958" y="771525"/>
                  <a:pt x="595312" y="771525"/>
                </a:cubicBezTo>
                <a:lnTo>
                  <a:pt x="666750" y="781050"/>
                </a:lnTo>
                <a:lnTo>
                  <a:pt x="742950" y="814387"/>
                </a:lnTo>
                <a:cubicBezTo>
                  <a:pt x="783058" y="834441"/>
                  <a:pt x="771011" y="823396"/>
                  <a:pt x="785812" y="838200"/>
                </a:cubicBezTo>
                <a:lnTo>
                  <a:pt x="847725" y="866775"/>
                </a:lnTo>
                <a:cubicBezTo>
                  <a:pt x="887311" y="881619"/>
                  <a:pt x="872261" y="881062"/>
                  <a:pt x="890587" y="881062"/>
                </a:cubicBezTo>
                <a:cubicBezTo>
                  <a:pt x="954069" y="890828"/>
                  <a:pt x="931620" y="890587"/>
                  <a:pt x="957262" y="890587"/>
                </a:cubicBezTo>
                <a:lnTo>
                  <a:pt x="981075" y="890587"/>
                </a:lnTo>
                <a:lnTo>
                  <a:pt x="1019175" y="890587"/>
                </a:lnTo>
                <a:cubicBezTo>
                  <a:pt x="1054671" y="880445"/>
                  <a:pt x="1044339" y="889233"/>
                  <a:pt x="1057275" y="876300"/>
                </a:cubicBezTo>
                <a:lnTo>
                  <a:pt x="1090612" y="862012"/>
                </a:lnTo>
                <a:lnTo>
                  <a:pt x="1114425" y="833437"/>
                </a:lnTo>
                <a:lnTo>
                  <a:pt x="1128712" y="814387"/>
                </a:lnTo>
                <a:lnTo>
                  <a:pt x="1157287" y="728662"/>
                </a:lnTo>
                <a:lnTo>
                  <a:pt x="1166812" y="676275"/>
                </a:lnTo>
                <a:lnTo>
                  <a:pt x="1181100" y="576262"/>
                </a:lnTo>
                <a:cubicBezTo>
                  <a:pt x="1160565" y="468453"/>
                  <a:pt x="1162050" y="510187"/>
                  <a:pt x="1162050" y="452437"/>
                </a:cubicBezTo>
                <a:lnTo>
                  <a:pt x="1133475" y="357187"/>
                </a:lnTo>
                <a:lnTo>
                  <a:pt x="1071562" y="261937"/>
                </a:lnTo>
                <a:lnTo>
                  <a:pt x="1019175" y="176212"/>
                </a:lnTo>
                <a:lnTo>
                  <a:pt x="904875" y="100012"/>
                </a:lnTo>
                <a:lnTo>
                  <a:pt x="809625" y="42862"/>
                </a:lnTo>
                <a:lnTo>
                  <a:pt x="681037" y="14287"/>
                </a:lnTo>
                <a:lnTo>
                  <a:pt x="566737" y="0"/>
                </a:lnTo>
                <a:lnTo>
                  <a:pt x="400050" y="38100"/>
                </a:lnTo>
                <a:lnTo>
                  <a:pt x="247650" y="100012"/>
                </a:lnTo>
                <a:lnTo>
                  <a:pt x="161925" y="185737"/>
                </a:lnTo>
                <a:lnTo>
                  <a:pt x="61912" y="328612"/>
                </a:lnTo>
                <a:lnTo>
                  <a:pt x="14287" y="485775"/>
                </a:lnTo>
                <a:lnTo>
                  <a:pt x="0" y="585787"/>
                </a:lnTo>
                <a:lnTo>
                  <a:pt x="0" y="657225"/>
                </a:lnTo>
                <a:lnTo>
                  <a:pt x="57150" y="790575"/>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705600" y="2647950"/>
            <a:ext cx="1181100" cy="890828"/>
          </a:xfrm>
          <a:custGeom>
            <a:avLst/>
            <a:gdLst>
              <a:gd name="connsiteX0" fmla="*/ 57150 w 1181100"/>
              <a:gd name="connsiteY0" fmla="*/ 790575 h 890828"/>
              <a:gd name="connsiteX1" fmla="*/ 100012 w 1181100"/>
              <a:gd name="connsiteY1" fmla="*/ 823912 h 890828"/>
              <a:gd name="connsiteX2" fmla="*/ 133350 w 1181100"/>
              <a:gd name="connsiteY2" fmla="*/ 838200 h 890828"/>
              <a:gd name="connsiteX3" fmla="*/ 214312 w 1181100"/>
              <a:gd name="connsiteY3" fmla="*/ 838200 h 890828"/>
              <a:gd name="connsiteX4" fmla="*/ 266700 w 1181100"/>
              <a:gd name="connsiteY4" fmla="*/ 823912 h 890828"/>
              <a:gd name="connsiteX5" fmla="*/ 323850 w 1181100"/>
              <a:gd name="connsiteY5" fmla="*/ 800100 h 890828"/>
              <a:gd name="connsiteX6" fmla="*/ 357187 w 1181100"/>
              <a:gd name="connsiteY6" fmla="*/ 781050 h 890828"/>
              <a:gd name="connsiteX7" fmla="*/ 371475 w 1181100"/>
              <a:gd name="connsiteY7" fmla="*/ 776287 h 890828"/>
              <a:gd name="connsiteX8" fmla="*/ 414337 w 1181100"/>
              <a:gd name="connsiteY8" fmla="*/ 766762 h 890828"/>
              <a:gd name="connsiteX9" fmla="*/ 442912 w 1181100"/>
              <a:gd name="connsiteY9" fmla="*/ 762000 h 890828"/>
              <a:gd name="connsiteX10" fmla="*/ 457200 w 1181100"/>
              <a:gd name="connsiteY10" fmla="*/ 757237 h 890828"/>
              <a:gd name="connsiteX11" fmla="*/ 528637 w 1181100"/>
              <a:gd name="connsiteY11" fmla="*/ 752475 h 890828"/>
              <a:gd name="connsiteX12" fmla="*/ 595312 w 1181100"/>
              <a:gd name="connsiteY12" fmla="*/ 771525 h 890828"/>
              <a:gd name="connsiteX13" fmla="*/ 666750 w 1181100"/>
              <a:gd name="connsiteY13" fmla="*/ 781050 h 890828"/>
              <a:gd name="connsiteX14" fmla="*/ 742950 w 1181100"/>
              <a:gd name="connsiteY14" fmla="*/ 814387 h 890828"/>
              <a:gd name="connsiteX15" fmla="*/ 785812 w 1181100"/>
              <a:gd name="connsiteY15" fmla="*/ 838200 h 890828"/>
              <a:gd name="connsiteX16" fmla="*/ 847725 w 1181100"/>
              <a:gd name="connsiteY16" fmla="*/ 866775 h 890828"/>
              <a:gd name="connsiteX17" fmla="*/ 890587 w 1181100"/>
              <a:gd name="connsiteY17" fmla="*/ 881062 h 890828"/>
              <a:gd name="connsiteX18" fmla="*/ 957262 w 1181100"/>
              <a:gd name="connsiteY18" fmla="*/ 890587 h 890828"/>
              <a:gd name="connsiteX19" fmla="*/ 981075 w 1181100"/>
              <a:gd name="connsiteY19" fmla="*/ 890587 h 890828"/>
              <a:gd name="connsiteX20" fmla="*/ 1019175 w 1181100"/>
              <a:gd name="connsiteY20" fmla="*/ 890587 h 890828"/>
              <a:gd name="connsiteX21" fmla="*/ 1057275 w 1181100"/>
              <a:gd name="connsiteY21" fmla="*/ 876300 h 890828"/>
              <a:gd name="connsiteX22" fmla="*/ 1090612 w 1181100"/>
              <a:gd name="connsiteY22" fmla="*/ 862012 h 890828"/>
              <a:gd name="connsiteX23" fmla="*/ 1114425 w 1181100"/>
              <a:gd name="connsiteY23" fmla="*/ 833437 h 890828"/>
              <a:gd name="connsiteX24" fmla="*/ 1128712 w 1181100"/>
              <a:gd name="connsiteY24" fmla="*/ 814387 h 890828"/>
              <a:gd name="connsiteX25" fmla="*/ 1157287 w 1181100"/>
              <a:gd name="connsiteY25" fmla="*/ 728662 h 890828"/>
              <a:gd name="connsiteX26" fmla="*/ 1166812 w 1181100"/>
              <a:gd name="connsiteY26" fmla="*/ 676275 h 890828"/>
              <a:gd name="connsiteX27" fmla="*/ 1181100 w 1181100"/>
              <a:gd name="connsiteY27" fmla="*/ 576262 h 890828"/>
              <a:gd name="connsiteX28" fmla="*/ 1162050 w 1181100"/>
              <a:gd name="connsiteY28" fmla="*/ 452437 h 890828"/>
              <a:gd name="connsiteX29" fmla="*/ 1133475 w 1181100"/>
              <a:gd name="connsiteY29" fmla="*/ 357187 h 890828"/>
              <a:gd name="connsiteX30" fmla="*/ 1071562 w 1181100"/>
              <a:gd name="connsiteY30" fmla="*/ 261937 h 890828"/>
              <a:gd name="connsiteX31" fmla="*/ 1019175 w 1181100"/>
              <a:gd name="connsiteY31" fmla="*/ 176212 h 890828"/>
              <a:gd name="connsiteX32" fmla="*/ 904875 w 1181100"/>
              <a:gd name="connsiteY32" fmla="*/ 100012 h 890828"/>
              <a:gd name="connsiteX33" fmla="*/ 809625 w 1181100"/>
              <a:gd name="connsiteY33" fmla="*/ 42862 h 890828"/>
              <a:gd name="connsiteX34" fmla="*/ 681037 w 1181100"/>
              <a:gd name="connsiteY34" fmla="*/ 14287 h 890828"/>
              <a:gd name="connsiteX35" fmla="*/ 566737 w 1181100"/>
              <a:gd name="connsiteY35" fmla="*/ 0 h 890828"/>
              <a:gd name="connsiteX36" fmla="*/ 400050 w 1181100"/>
              <a:gd name="connsiteY36" fmla="*/ 38100 h 890828"/>
              <a:gd name="connsiteX37" fmla="*/ 247650 w 1181100"/>
              <a:gd name="connsiteY37" fmla="*/ 100012 h 890828"/>
              <a:gd name="connsiteX38" fmla="*/ 161925 w 1181100"/>
              <a:gd name="connsiteY38" fmla="*/ 185737 h 890828"/>
              <a:gd name="connsiteX39" fmla="*/ 61912 w 1181100"/>
              <a:gd name="connsiteY39" fmla="*/ 328612 h 890828"/>
              <a:gd name="connsiteX40" fmla="*/ 14287 w 1181100"/>
              <a:gd name="connsiteY40" fmla="*/ 485775 h 890828"/>
              <a:gd name="connsiteX41" fmla="*/ 0 w 1181100"/>
              <a:gd name="connsiteY41" fmla="*/ 585787 h 890828"/>
              <a:gd name="connsiteX42" fmla="*/ 0 w 1181100"/>
              <a:gd name="connsiteY42" fmla="*/ 657225 h 890828"/>
              <a:gd name="connsiteX43" fmla="*/ 57150 w 1181100"/>
              <a:gd name="connsiteY43" fmla="*/ 790575 h 89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81100" h="890828">
                <a:moveTo>
                  <a:pt x="57150" y="790575"/>
                </a:moveTo>
                <a:lnTo>
                  <a:pt x="100012" y="823912"/>
                </a:lnTo>
                <a:lnTo>
                  <a:pt x="133350" y="838200"/>
                </a:lnTo>
                <a:cubicBezTo>
                  <a:pt x="211790" y="843102"/>
                  <a:pt x="191554" y="860958"/>
                  <a:pt x="214312" y="838200"/>
                </a:cubicBezTo>
                <a:cubicBezTo>
                  <a:pt x="268262" y="828391"/>
                  <a:pt x="266700" y="846424"/>
                  <a:pt x="266700" y="823912"/>
                </a:cubicBezTo>
                <a:cubicBezTo>
                  <a:pt x="320532" y="799443"/>
                  <a:pt x="299905" y="800100"/>
                  <a:pt x="323850" y="800100"/>
                </a:cubicBezTo>
                <a:cubicBezTo>
                  <a:pt x="334962" y="793750"/>
                  <a:pt x="345740" y="786774"/>
                  <a:pt x="357187" y="781050"/>
                </a:cubicBezTo>
                <a:cubicBezTo>
                  <a:pt x="361677" y="778805"/>
                  <a:pt x="371475" y="776287"/>
                  <a:pt x="371475" y="776287"/>
                </a:cubicBezTo>
                <a:cubicBezTo>
                  <a:pt x="401183" y="764404"/>
                  <a:pt x="386738" y="766762"/>
                  <a:pt x="414337" y="766762"/>
                </a:cubicBezTo>
                <a:cubicBezTo>
                  <a:pt x="423862" y="765175"/>
                  <a:pt x="433486" y="764095"/>
                  <a:pt x="442912" y="762000"/>
                </a:cubicBezTo>
                <a:cubicBezTo>
                  <a:pt x="447813" y="760911"/>
                  <a:pt x="457200" y="757237"/>
                  <a:pt x="457200" y="757237"/>
                </a:cubicBezTo>
                <a:cubicBezTo>
                  <a:pt x="519096" y="752080"/>
                  <a:pt x="495234" y="752475"/>
                  <a:pt x="528637" y="752475"/>
                </a:cubicBezTo>
                <a:cubicBezTo>
                  <a:pt x="592067" y="771992"/>
                  <a:pt x="568958" y="771525"/>
                  <a:pt x="595312" y="771525"/>
                </a:cubicBezTo>
                <a:lnTo>
                  <a:pt x="666750" y="781050"/>
                </a:lnTo>
                <a:lnTo>
                  <a:pt x="742950" y="814387"/>
                </a:lnTo>
                <a:cubicBezTo>
                  <a:pt x="783058" y="834441"/>
                  <a:pt x="771011" y="823396"/>
                  <a:pt x="785812" y="838200"/>
                </a:cubicBezTo>
                <a:lnTo>
                  <a:pt x="847725" y="866775"/>
                </a:lnTo>
                <a:cubicBezTo>
                  <a:pt x="887311" y="881619"/>
                  <a:pt x="872261" y="881062"/>
                  <a:pt x="890587" y="881062"/>
                </a:cubicBezTo>
                <a:cubicBezTo>
                  <a:pt x="954069" y="890828"/>
                  <a:pt x="931620" y="890587"/>
                  <a:pt x="957262" y="890587"/>
                </a:cubicBezTo>
                <a:lnTo>
                  <a:pt x="981075" y="890587"/>
                </a:lnTo>
                <a:lnTo>
                  <a:pt x="1019175" y="890587"/>
                </a:lnTo>
                <a:cubicBezTo>
                  <a:pt x="1054671" y="880445"/>
                  <a:pt x="1044339" y="889233"/>
                  <a:pt x="1057275" y="876300"/>
                </a:cubicBezTo>
                <a:lnTo>
                  <a:pt x="1090612" y="862012"/>
                </a:lnTo>
                <a:lnTo>
                  <a:pt x="1114425" y="833437"/>
                </a:lnTo>
                <a:lnTo>
                  <a:pt x="1128712" y="814387"/>
                </a:lnTo>
                <a:lnTo>
                  <a:pt x="1157287" y="728662"/>
                </a:lnTo>
                <a:lnTo>
                  <a:pt x="1166812" y="676275"/>
                </a:lnTo>
                <a:lnTo>
                  <a:pt x="1181100" y="576262"/>
                </a:lnTo>
                <a:cubicBezTo>
                  <a:pt x="1160565" y="468453"/>
                  <a:pt x="1162050" y="510187"/>
                  <a:pt x="1162050" y="452437"/>
                </a:cubicBezTo>
                <a:lnTo>
                  <a:pt x="1133475" y="357187"/>
                </a:lnTo>
                <a:lnTo>
                  <a:pt x="1071562" y="261937"/>
                </a:lnTo>
                <a:lnTo>
                  <a:pt x="1019175" y="176212"/>
                </a:lnTo>
                <a:lnTo>
                  <a:pt x="904875" y="100012"/>
                </a:lnTo>
                <a:lnTo>
                  <a:pt x="809625" y="42862"/>
                </a:lnTo>
                <a:lnTo>
                  <a:pt x="681037" y="14287"/>
                </a:lnTo>
                <a:lnTo>
                  <a:pt x="566737" y="0"/>
                </a:lnTo>
                <a:lnTo>
                  <a:pt x="400050" y="38100"/>
                </a:lnTo>
                <a:lnTo>
                  <a:pt x="247650" y="100012"/>
                </a:lnTo>
                <a:lnTo>
                  <a:pt x="161925" y="185737"/>
                </a:lnTo>
                <a:lnTo>
                  <a:pt x="61912" y="328612"/>
                </a:lnTo>
                <a:lnTo>
                  <a:pt x="14287" y="485775"/>
                </a:lnTo>
                <a:lnTo>
                  <a:pt x="0" y="585787"/>
                </a:lnTo>
                <a:lnTo>
                  <a:pt x="0" y="657225"/>
                </a:lnTo>
                <a:lnTo>
                  <a:pt x="57150" y="7905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81800" y="2825175"/>
            <a:ext cx="99060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Bubble</a:t>
            </a:r>
          </a:p>
          <a:p>
            <a:pPr algn="ctr"/>
            <a:r>
              <a:rPr lang="el-GR" sz="1600" dirty="0" smtClean="0">
                <a:latin typeface="Arial" pitchFamily="34" charset="0"/>
                <a:cs typeface="Arial" pitchFamily="34" charset="0"/>
              </a:rPr>
              <a:t>ε</a:t>
            </a:r>
            <a:r>
              <a:rPr lang="en-US" sz="1600" dirty="0" smtClean="0">
                <a:latin typeface="Arial" pitchFamily="34" charset="0"/>
                <a:cs typeface="Arial" pitchFamily="34" charset="0"/>
              </a:rPr>
              <a:t>~1</a:t>
            </a:r>
            <a:endParaRPr lang="en-US" sz="1600" dirty="0">
              <a:latin typeface="Arial" pitchFamily="34" charset="0"/>
              <a:cs typeface="Arial" pitchFamily="34" charset="0"/>
            </a:endParaRPr>
          </a:p>
        </p:txBody>
      </p:sp>
      <p:sp>
        <p:nvSpPr>
          <p:cNvPr id="11" name="TextBox 10"/>
          <p:cNvSpPr txBox="1"/>
          <p:nvPr/>
        </p:nvSpPr>
        <p:spPr>
          <a:xfrm>
            <a:off x="6629400" y="3562350"/>
            <a:ext cx="1219200" cy="584775"/>
          </a:xfrm>
          <a:prstGeom prst="rect">
            <a:avLst/>
          </a:prstGeom>
          <a:noFill/>
        </p:spPr>
        <p:txBody>
          <a:bodyPr wrap="square" rtlCol="0">
            <a:spAutoFit/>
          </a:bodyPr>
          <a:lstStyle/>
          <a:p>
            <a:pPr algn="ctr"/>
            <a:r>
              <a:rPr lang="en-US" sz="1600" dirty="0" smtClean="0">
                <a:solidFill>
                  <a:schemeClr val="accent6">
                    <a:lumMod val="75000"/>
                  </a:schemeClr>
                </a:solidFill>
                <a:latin typeface="Arial" pitchFamily="34" charset="0"/>
                <a:cs typeface="Arial" pitchFamily="34" charset="0"/>
              </a:rPr>
              <a:t>Emulsion </a:t>
            </a:r>
            <a:r>
              <a:rPr lang="el-GR" sz="1600" dirty="0" smtClean="0">
                <a:solidFill>
                  <a:schemeClr val="accent6">
                    <a:lumMod val="75000"/>
                  </a:schemeClr>
                </a:solidFill>
                <a:latin typeface="Arial" pitchFamily="34" charset="0"/>
                <a:cs typeface="Arial" pitchFamily="34" charset="0"/>
              </a:rPr>
              <a:t>ε</a:t>
            </a:r>
            <a:r>
              <a:rPr lang="en-US" sz="1600" dirty="0" smtClean="0">
                <a:solidFill>
                  <a:schemeClr val="accent6">
                    <a:lumMod val="75000"/>
                  </a:schemeClr>
                </a:solidFill>
                <a:latin typeface="Arial" pitchFamily="34" charset="0"/>
                <a:cs typeface="Arial" pitchFamily="34" charset="0"/>
              </a:rPr>
              <a:t>~0.42</a:t>
            </a:r>
            <a:endParaRPr lang="en-US" sz="1600" dirty="0">
              <a:solidFill>
                <a:schemeClr val="accent6">
                  <a:lumMod val="75000"/>
                </a:schemeClr>
              </a:solidFill>
              <a:latin typeface="Arial" pitchFamily="34" charset="0"/>
              <a:cs typeface="Arial" pitchFamily="34" charset="0"/>
            </a:endParaRPr>
          </a:p>
        </p:txBody>
      </p:sp>
      <p:sp>
        <p:nvSpPr>
          <p:cNvPr id="12" name="TextBox 11"/>
          <p:cNvSpPr txBox="1"/>
          <p:nvPr/>
        </p:nvSpPr>
        <p:spPr>
          <a:xfrm>
            <a:off x="6477000" y="1682175"/>
            <a:ext cx="1676400" cy="584775"/>
          </a:xfrm>
          <a:prstGeom prst="rect">
            <a:avLst/>
          </a:prstGeom>
          <a:noFill/>
        </p:spPr>
        <p:txBody>
          <a:bodyPr wrap="square" rtlCol="0">
            <a:spAutoFit/>
          </a:bodyPr>
          <a:lstStyle/>
          <a:p>
            <a:pPr algn="ctr"/>
            <a:r>
              <a:rPr lang="en-US" sz="1600" dirty="0" smtClean="0">
                <a:solidFill>
                  <a:schemeClr val="bg2">
                    <a:lumMod val="50000"/>
                  </a:schemeClr>
                </a:solidFill>
                <a:latin typeface="Arial" pitchFamily="34" charset="0"/>
                <a:cs typeface="Arial" pitchFamily="34" charset="0"/>
              </a:rPr>
              <a:t>Expanded shell</a:t>
            </a:r>
          </a:p>
          <a:p>
            <a:pPr algn="ctr"/>
            <a:r>
              <a:rPr lang="en-US" sz="1600" dirty="0" smtClean="0">
                <a:solidFill>
                  <a:schemeClr val="bg2">
                    <a:lumMod val="50000"/>
                  </a:schemeClr>
                </a:solidFill>
                <a:latin typeface="Arial" pitchFamily="34" charset="0"/>
                <a:cs typeface="Arial" pitchFamily="34" charset="0"/>
              </a:rPr>
              <a:t>0.42&lt;</a:t>
            </a:r>
            <a:r>
              <a:rPr lang="el-GR" sz="1600" dirty="0" smtClean="0">
                <a:solidFill>
                  <a:schemeClr val="bg2">
                    <a:lumMod val="50000"/>
                  </a:schemeClr>
                </a:solidFill>
                <a:latin typeface="Arial" pitchFamily="34" charset="0"/>
                <a:cs typeface="Arial" pitchFamily="34" charset="0"/>
              </a:rPr>
              <a:t>ε</a:t>
            </a:r>
            <a:r>
              <a:rPr lang="en-US" sz="1600" dirty="0" smtClean="0">
                <a:solidFill>
                  <a:schemeClr val="bg2">
                    <a:lumMod val="50000"/>
                  </a:schemeClr>
                </a:solidFill>
                <a:latin typeface="Arial" pitchFamily="34" charset="0"/>
                <a:cs typeface="Arial" pitchFamily="34" charset="0"/>
              </a:rPr>
              <a:t>&lt;1</a:t>
            </a:r>
          </a:p>
        </p:txBody>
      </p:sp>
      <p:cxnSp>
        <p:nvCxnSpPr>
          <p:cNvPr id="13" name="Straight Arrow Connector 12"/>
          <p:cNvCxnSpPr/>
          <p:nvPr/>
        </p:nvCxnSpPr>
        <p:spPr>
          <a:xfrm rot="5400000">
            <a:off x="7163594" y="2418556"/>
            <a:ext cx="304800" cy="1588"/>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5"/>
          <a:srcRect/>
          <a:stretch>
            <a:fillRect/>
          </a:stretch>
        </p:blipFill>
        <p:spPr bwMode="auto">
          <a:xfrm>
            <a:off x="3505200" y="6019800"/>
            <a:ext cx="2121916" cy="551625"/>
          </a:xfrm>
          <a:prstGeom prst="rect">
            <a:avLst/>
          </a:prstGeom>
          <a:noFill/>
          <a:ln w="9525">
            <a:noFill/>
            <a:miter lim="800000"/>
            <a:headEnd/>
            <a:tailEnd/>
          </a:ln>
          <a:effectLst/>
        </p:spPr>
      </p:pic>
      <p:sp>
        <p:nvSpPr>
          <p:cNvPr id="15" name="TextBox 14"/>
          <p:cNvSpPr txBox="1"/>
          <p:nvPr/>
        </p:nvSpPr>
        <p:spPr>
          <a:xfrm>
            <a:off x="762000" y="6477000"/>
            <a:ext cx="1295400" cy="369332"/>
          </a:xfrm>
          <a:prstGeom prst="rect">
            <a:avLst/>
          </a:prstGeom>
          <a:noFill/>
        </p:spPr>
        <p:txBody>
          <a:bodyPr wrap="square" rtlCol="0">
            <a:spAutoFit/>
          </a:bodyPr>
          <a:lstStyle/>
          <a:p>
            <a:r>
              <a:rPr lang="en-US" dirty="0" smtClean="0"/>
              <a:t>Yates,  1994</a:t>
            </a:r>
            <a:endParaRPr lang="en-US" dirty="0"/>
          </a:p>
        </p:txBody>
      </p:sp>
      <p:sp>
        <p:nvSpPr>
          <p:cNvPr id="16" name="TextBox 15"/>
          <p:cNvSpPr txBox="1"/>
          <p:nvPr/>
        </p:nvSpPr>
        <p:spPr>
          <a:xfrm>
            <a:off x="3505200" y="6488668"/>
            <a:ext cx="2209800" cy="369332"/>
          </a:xfrm>
          <a:prstGeom prst="rect">
            <a:avLst/>
          </a:prstGeom>
          <a:noFill/>
        </p:spPr>
        <p:txBody>
          <a:bodyPr wrap="square" rtlCol="0">
            <a:spAutoFit/>
          </a:bodyPr>
          <a:lstStyle/>
          <a:p>
            <a:r>
              <a:rPr lang="en-US" dirty="0" err="1" smtClean="0"/>
              <a:t>Buyevich</a:t>
            </a:r>
            <a:r>
              <a:rPr lang="en-US" dirty="0" smtClean="0"/>
              <a:t>, 1995</a:t>
            </a:r>
            <a:endParaRPr lang="en-US" dirty="0"/>
          </a:p>
        </p:txBody>
      </p:sp>
      <p:graphicFrame>
        <p:nvGraphicFramePr>
          <p:cNvPr id="17" name="Chart 16"/>
          <p:cNvGraphicFramePr/>
          <p:nvPr/>
        </p:nvGraphicFramePr>
        <p:xfrm>
          <a:off x="152400" y="1600200"/>
          <a:ext cx="6095999" cy="4067175"/>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rmAutofit/>
          </a:bodyPr>
          <a:lstStyle/>
          <a:p>
            <a:r>
              <a:rPr lang="en-US" sz="3400" dirty="0" smtClean="0"/>
              <a:t>2D Discrete bubble models describe non-interacting bubbles qualitatively </a:t>
            </a:r>
            <a:endParaRPr lang="en-US" sz="3400" dirty="0"/>
          </a:p>
        </p:txBody>
      </p:sp>
      <p:pic>
        <p:nvPicPr>
          <p:cNvPr id="13" name="Content Placeholder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48200" y="1981200"/>
            <a:ext cx="2560320" cy="2560320"/>
          </a:xfrm>
        </p:spPr>
      </p:pic>
      <p:pic>
        <p:nvPicPr>
          <p:cNvPr id="4" name="Picture 80" descr="PFT yemulsion v1.emf"/>
          <p:cNvPicPr>
            <a:picLocks/>
          </p:cNvPicPr>
          <p:nvPr/>
        </p:nvPicPr>
        <p:blipFill>
          <a:blip r:embed="rId3"/>
          <a:srcRect l="9505" t="6117" r="7162" b="7495"/>
          <a:stretch>
            <a:fillRect/>
          </a:stretch>
        </p:blipFill>
        <p:spPr bwMode="auto">
          <a:xfrm>
            <a:off x="4876800" y="4419600"/>
            <a:ext cx="2286000" cy="2369651"/>
          </a:xfrm>
          <a:prstGeom prst="rect">
            <a:avLst/>
          </a:prstGeom>
          <a:noFill/>
          <a:ln w="9525">
            <a:noFill/>
            <a:miter lim="800000"/>
            <a:headEnd/>
            <a:tailEnd/>
          </a:ln>
        </p:spPr>
      </p:pic>
      <p:pic>
        <p:nvPicPr>
          <p:cNvPr id="5" name="Picture 82" descr="TFM yemulsion v1.emf"/>
          <p:cNvPicPr>
            <a:picLocks noChangeAspect="1"/>
          </p:cNvPicPr>
          <p:nvPr/>
        </p:nvPicPr>
        <p:blipFill>
          <a:blip r:embed="rId4"/>
          <a:srcRect l="9073" t="5968" r="7208" b="8076"/>
          <a:stretch>
            <a:fillRect/>
          </a:stretch>
        </p:blipFill>
        <p:spPr bwMode="auto">
          <a:xfrm>
            <a:off x="1986918" y="4419600"/>
            <a:ext cx="2226468" cy="2286000"/>
          </a:xfrm>
          <a:prstGeom prst="rect">
            <a:avLst/>
          </a:prstGeom>
          <a:noFill/>
          <a:ln w="9525">
            <a:noFill/>
            <a:miter lim="800000"/>
            <a:headEnd/>
            <a:tailEnd/>
          </a:ln>
        </p:spPr>
      </p:pic>
      <p:pic>
        <p:nvPicPr>
          <p:cNvPr id="6" name="Picture 95"/>
          <p:cNvPicPr>
            <a:picLocks noChangeAspect="1" noChangeArrowheads="1"/>
          </p:cNvPicPr>
          <p:nvPr/>
        </p:nvPicPr>
        <p:blipFill>
          <a:blip r:embed="rId5"/>
          <a:srcRect t="50352"/>
          <a:stretch>
            <a:fillRect/>
          </a:stretch>
        </p:blipFill>
        <p:spPr bwMode="auto">
          <a:xfrm>
            <a:off x="2057400" y="2057399"/>
            <a:ext cx="2299431" cy="2286000"/>
          </a:xfrm>
          <a:prstGeom prst="rect">
            <a:avLst/>
          </a:prstGeom>
          <a:noFill/>
          <a:ln w="9525">
            <a:noFill/>
            <a:miter lim="800000"/>
            <a:headEnd/>
            <a:tailEnd/>
          </a:ln>
        </p:spPr>
      </p:pic>
      <p:sp>
        <p:nvSpPr>
          <p:cNvPr id="7" name="TextBox 79"/>
          <p:cNvSpPr txBox="1">
            <a:spLocks noChangeArrowheads="1"/>
          </p:cNvSpPr>
          <p:nvPr/>
        </p:nvSpPr>
        <p:spPr bwMode="auto">
          <a:xfrm>
            <a:off x="1905000" y="1524000"/>
            <a:ext cx="2514600" cy="461665"/>
          </a:xfrm>
          <a:prstGeom prst="rect">
            <a:avLst/>
          </a:prstGeom>
          <a:noFill/>
          <a:ln w="9525">
            <a:noFill/>
            <a:miter lim="800000"/>
            <a:headEnd/>
            <a:tailEnd/>
          </a:ln>
        </p:spPr>
        <p:txBody>
          <a:bodyPr wrap="square">
            <a:spAutoFit/>
          </a:bodyPr>
          <a:lstStyle/>
          <a:p>
            <a:pPr algn="ctr"/>
            <a:r>
              <a:rPr lang="en-US" sz="2400" b="1" dirty="0" smtClean="0">
                <a:solidFill>
                  <a:srgbClr val="008000"/>
                </a:solidFill>
              </a:rPr>
              <a:t>2D CFD simulation</a:t>
            </a:r>
            <a:endParaRPr lang="en-US" sz="2400" b="1" dirty="0">
              <a:solidFill>
                <a:srgbClr val="008000"/>
              </a:solidFill>
            </a:endParaRPr>
          </a:p>
        </p:txBody>
      </p:sp>
      <p:sp>
        <p:nvSpPr>
          <p:cNvPr id="8" name="TextBox 79"/>
          <p:cNvSpPr txBox="1">
            <a:spLocks noChangeArrowheads="1"/>
          </p:cNvSpPr>
          <p:nvPr/>
        </p:nvSpPr>
        <p:spPr bwMode="auto">
          <a:xfrm>
            <a:off x="4495800" y="1524000"/>
            <a:ext cx="3657600" cy="461665"/>
          </a:xfrm>
          <a:prstGeom prst="rect">
            <a:avLst/>
          </a:prstGeom>
          <a:noFill/>
          <a:ln w="9525">
            <a:noFill/>
            <a:miter lim="800000"/>
            <a:headEnd/>
            <a:tailEnd/>
          </a:ln>
        </p:spPr>
        <p:txBody>
          <a:bodyPr wrap="square">
            <a:spAutoFit/>
          </a:bodyPr>
          <a:lstStyle/>
          <a:p>
            <a:pPr algn="ctr"/>
            <a:r>
              <a:rPr lang="en-US" sz="2400" b="1" dirty="0" smtClean="0">
                <a:solidFill>
                  <a:srgbClr val="7030A0"/>
                </a:solidFill>
              </a:rPr>
              <a:t>2D Discrete bubble model</a:t>
            </a:r>
            <a:endParaRPr lang="en-US" sz="2400" b="1" dirty="0">
              <a:solidFill>
                <a:srgbClr val="7030A0"/>
              </a:solidFill>
            </a:endParaRPr>
          </a:p>
        </p:txBody>
      </p:sp>
      <p:sp>
        <p:nvSpPr>
          <p:cNvPr id="12" name="Text Box 1878"/>
          <p:cNvSpPr txBox="1">
            <a:spLocks noChangeArrowheads="1"/>
          </p:cNvSpPr>
          <p:nvPr/>
        </p:nvSpPr>
        <p:spPr bwMode="auto">
          <a:xfrm>
            <a:off x="5478462" y="9561512"/>
            <a:ext cx="4238625" cy="457200"/>
          </a:xfrm>
          <a:prstGeom prst="rect">
            <a:avLst/>
          </a:prstGeom>
          <a:noFill/>
          <a:ln w="9525">
            <a:noFill/>
            <a:miter lim="800000"/>
            <a:headEnd/>
            <a:tailEnd/>
          </a:ln>
        </p:spPr>
        <p:txBody>
          <a:bodyPr lIns="71255" tIns="35627" rIns="71255" bIns="35627">
            <a:spAutoFit/>
          </a:bodyPr>
          <a:lstStyle/>
          <a:p>
            <a:pPr marL="273050" indent="-273050" algn="ctr">
              <a:lnSpc>
                <a:spcPts val="3000"/>
              </a:lnSpc>
              <a:spcBef>
                <a:spcPts val="1200"/>
              </a:spcBef>
            </a:pPr>
            <a:r>
              <a:rPr lang="en-US" altLang="en-US" sz="2400"/>
              <a:t>Solid phase y velocity </a:t>
            </a:r>
          </a:p>
        </p:txBody>
      </p:sp>
      <p:sp>
        <p:nvSpPr>
          <p:cNvPr id="14" name="Text Box 1878"/>
          <p:cNvSpPr txBox="1">
            <a:spLocks noChangeArrowheads="1"/>
          </p:cNvSpPr>
          <p:nvPr/>
        </p:nvSpPr>
        <p:spPr bwMode="auto">
          <a:xfrm rot="16200000">
            <a:off x="46274" y="4996827"/>
            <a:ext cx="2362200" cy="902947"/>
          </a:xfrm>
          <a:prstGeom prst="rect">
            <a:avLst/>
          </a:prstGeom>
          <a:noFill/>
          <a:ln w="9525">
            <a:noFill/>
            <a:miter lim="800000"/>
            <a:headEnd/>
            <a:tailEnd/>
          </a:ln>
        </p:spPr>
        <p:txBody>
          <a:bodyPr wrap="square" lIns="71255" tIns="35627" rIns="71255" bIns="35627">
            <a:spAutoFit/>
          </a:bodyPr>
          <a:lstStyle/>
          <a:p>
            <a:pPr algn="ctr"/>
            <a:r>
              <a:rPr lang="en-US" altLang="en-US" b="1" dirty="0" smtClean="0"/>
              <a:t>Solid phase </a:t>
            </a:r>
          </a:p>
          <a:p>
            <a:pPr algn="ctr"/>
            <a:r>
              <a:rPr lang="en-US" altLang="en-US" b="1" dirty="0" smtClean="0"/>
              <a:t>y velocity </a:t>
            </a:r>
          </a:p>
          <a:p>
            <a:pPr algn="ctr"/>
            <a:r>
              <a:rPr lang="en-US" altLang="en-US" b="1" dirty="0" smtClean="0"/>
              <a:t>(m/s)</a:t>
            </a:r>
            <a:endParaRPr lang="en-US" altLang="en-US" b="1" dirty="0"/>
          </a:p>
        </p:txBody>
      </p:sp>
      <p:sp>
        <p:nvSpPr>
          <p:cNvPr id="16" name="Text Box 1878"/>
          <p:cNvSpPr txBox="1">
            <a:spLocks noChangeArrowheads="1"/>
          </p:cNvSpPr>
          <p:nvPr/>
        </p:nvSpPr>
        <p:spPr bwMode="auto">
          <a:xfrm rot="16200000">
            <a:off x="-43825" y="2710826"/>
            <a:ext cx="2362200" cy="902947"/>
          </a:xfrm>
          <a:prstGeom prst="rect">
            <a:avLst/>
          </a:prstGeom>
          <a:noFill/>
          <a:ln w="9525">
            <a:noFill/>
            <a:miter lim="800000"/>
            <a:headEnd/>
            <a:tailEnd/>
          </a:ln>
        </p:spPr>
        <p:txBody>
          <a:bodyPr wrap="square" lIns="71255" tIns="35627" rIns="71255" bIns="35627">
            <a:spAutoFit/>
          </a:bodyPr>
          <a:lstStyle/>
          <a:p>
            <a:pPr algn="ctr"/>
            <a:r>
              <a:rPr lang="en-US" altLang="en-US" b="1" dirty="0" smtClean="0"/>
              <a:t>Solid phase </a:t>
            </a:r>
          </a:p>
          <a:p>
            <a:pPr algn="ctr"/>
            <a:r>
              <a:rPr lang="en-US" altLang="en-US" b="1" dirty="0" smtClean="0"/>
              <a:t>Volume fraction </a:t>
            </a:r>
          </a:p>
          <a:p>
            <a:pPr algn="ctr"/>
            <a:r>
              <a:rPr lang="en-US" altLang="en-US" b="1" dirty="0" smtClean="0"/>
              <a:t>()</a:t>
            </a:r>
            <a:endParaRPr lang="en-US" altLang="en-US" b="1" dirty="0"/>
          </a:p>
        </p:txBody>
      </p:sp>
      <p:pic>
        <p:nvPicPr>
          <p:cNvPr id="3076" name="Picture 4"/>
          <p:cNvPicPr>
            <a:picLocks noChangeAspect="1" noChangeArrowheads="1"/>
          </p:cNvPicPr>
          <p:nvPr/>
        </p:nvPicPr>
        <p:blipFill>
          <a:blip r:embed="rId6"/>
          <a:srcRect/>
          <a:stretch>
            <a:fillRect/>
          </a:stretch>
        </p:blipFill>
        <p:spPr bwMode="auto">
          <a:xfrm>
            <a:off x="3981450" y="4419600"/>
            <a:ext cx="457200" cy="2215771"/>
          </a:xfrm>
          <a:prstGeom prst="rect">
            <a:avLst/>
          </a:prstGeom>
          <a:noFill/>
          <a:ln w="9525">
            <a:noFill/>
            <a:miter lim="800000"/>
            <a:headEnd/>
            <a:tailEnd/>
          </a:ln>
          <a:effectLst/>
        </p:spPr>
      </p:pic>
      <p:sp>
        <p:nvSpPr>
          <p:cNvPr id="15" name="TextBox 14"/>
          <p:cNvSpPr txBox="1"/>
          <p:nvPr/>
        </p:nvSpPr>
        <p:spPr>
          <a:xfrm>
            <a:off x="7239000" y="4419600"/>
            <a:ext cx="1752600" cy="2031325"/>
          </a:xfrm>
          <a:prstGeom prst="rect">
            <a:avLst/>
          </a:prstGeom>
          <a:noFill/>
        </p:spPr>
        <p:txBody>
          <a:bodyPr wrap="square" rtlCol="0">
            <a:spAutoFit/>
          </a:bodyPr>
          <a:lstStyle/>
          <a:p>
            <a:pPr>
              <a:buFont typeface="Arial" pitchFamily="34" charset="0"/>
              <a:buChar char="•"/>
            </a:pPr>
            <a:r>
              <a:rPr lang="en-US" dirty="0" smtClean="0"/>
              <a:t>Maximum solids upwards solids velocity matches well</a:t>
            </a:r>
          </a:p>
          <a:p>
            <a:pPr>
              <a:buFont typeface="Arial" pitchFamily="34" charset="0"/>
              <a:buChar char="•"/>
            </a:pPr>
            <a:r>
              <a:rPr lang="en-US" dirty="0" smtClean="0"/>
              <a:t>DBM doesn’t capture, bed surface effects</a:t>
            </a:r>
          </a:p>
        </p:txBody>
      </p:sp>
      <p:sp>
        <p:nvSpPr>
          <p:cNvPr id="17" name="Slide Number Placeholder 27"/>
          <p:cNvSpPr>
            <a:spLocks noGrp="1"/>
          </p:cNvSpPr>
          <p:nvPr>
            <p:ph type="sldNum" sz="quarter" idx="12"/>
          </p:nvPr>
        </p:nvSpPr>
        <p:spPr>
          <a:xfrm>
            <a:off x="7010400" y="6553200"/>
            <a:ext cx="2133600" cy="365125"/>
          </a:xfrm>
        </p:spPr>
        <p:txBody>
          <a:bodyPr/>
          <a:lstStyle/>
          <a:p>
            <a:fld id="{363B52E4-3519-4D9D-9522-29F1CCF07EB6}"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6"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Simulation results:</a:t>
            </a:r>
            <a:br>
              <a:rPr lang="en-US" sz="3400" dirty="0" smtClean="0"/>
            </a:br>
            <a:r>
              <a:rPr lang="en-US" sz="3400" dirty="0" smtClean="0"/>
              <a:t>Bubble growth vs. time</a:t>
            </a:r>
            <a:endParaRPr lang="en-US" sz="3400" dirty="0"/>
          </a:p>
        </p:txBody>
      </p:sp>
      <p:sp>
        <p:nvSpPr>
          <p:cNvPr id="5" name="TextBox 4"/>
          <p:cNvSpPr txBox="1"/>
          <p:nvPr/>
        </p:nvSpPr>
        <p:spPr>
          <a:xfrm>
            <a:off x="1371600" y="1828800"/>
            <a:ext cx="1524000" cy="369332"/>
          </a:xfrm>
          <a:prstGeom prst="rect">
            <a:avLst/>
          </a:prstGeom>
          <a:noFill/>
        </p:spPr>
        <p:txBody>
          <a:bodyPr wrap="square" rtlCol="0">
            <a:spAutoFit/>
          </a:bodyPr>
          <a:lstStyle/>
          <a:p>
            <a:pPr algn="ctr"/>
            <a:r>
              <a:rPr lang="en-US" u="sng" dirty="0" smtClean="0"/>
              <a:t>1 Bubble</a:t>
            </a:r>
            <a:endParaRPr lang="en-US" u="sng" dirty="0"/>
          </a:p>
        </p:txBody>
      </p:sp>
      <p:pic>
        <p:nvPicPr>
          <p:cNvPr id="6" name="Picture 2"/>
          <p:cNvPicPr>
            <a:picLocks noChangeAspect="1" noChangeArrowheads="1"/>
          </p:cNvPicPr>
          <p:nvPr/>
        </p:nvPicPr>
        <p:blipFill>
          <a:blip r:embed="rId3"/>
          <a:srcRect t="50873"/>
          <a:stretch>
            <a:fillRect/>
          </a:stretch>
        </p:blipFill>
        <p:spPr bwMode="auto">
          <a:xfrm>
            <a:off x="3810000" y="4876800"/>
            <a:ext cx="1838083" cy="18288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t="13558"/>
          <a:stretch>
            <a:fillRect/>
          </a:stretch>
        </p:blipFill>
        <p:spPr bwMode="auto">
          <a:xfrm>
            <a:off x="1066800" y="4876800"/>
            <a:ext cx="1821917" cy="1828800"/>
          </a:xfrm>
          <a:prstGeom prst="rect">
            <a:avLst/>
          </a:prstGeom>
          <a:noFill/>
          <a:ln w="9525">
            <a:noFill/>
            <a:miter lim="800000"/>
            <a:headEnd/>
            <a:tailEnd/>
          </a:ln>
          <a:effectLst/>
        </p:spPr>
      </p:pic>
      <p:sp>
        <p:nvSpPr>
          <p:cNvPr id="8" name="TextBox 7"/>
          <p:cNvSpPr txBox="1"/>
          <p:nvPr/>
        </p:nvSpPr>
        <p:spPr>
          <a:xfrm>
            <a:off x="3962400" y="1828800"/>
            <a:ext cx="1524000" cy="369332"/>
          </a:xfrm>
          <a:prstGeom prst="rect">
            <a:avLst/>
          </a:prstGeom>
          <a:noFill/>
        </p:spPr>
        <p:txBody>
          <a:bodyPr wrap="square" rtlCol="0">
            <a:spAutoFit/>
          </a:bodyPr>
          <a:lstStyle/>
          <a:p>
            <a:pPr algn="ctr"/>
            <a:r>
              <a:rPr lang="en-US" u="sng" dirty="0" smtClean="0"/>
              <a:t>2 Bubbles</a:t>
            </a:r>
            <a:endParaRPr lang="en-US" u="sng" dirty="0"/>
          </a:p>
        </p:txBody>
      </p:sp>
      <p:sp>
        <p:nvSpPr>
          <p:cNvPr id="12" name="Rectangle 11"/>
          <p:cNvSpPr/>
          <p:nvPr/>
        </p:nvSpPr>
        <p:spPr>
          <a:xfrm>
            <a:off x="7010400" y="1905000"/>
            <a:ext cx="1103186" cy="369332"/>
          </a:xfrm>
          <a:prstGeom prst="rect">
            <a:avLst/>
          </a:prstGeom>
        </p:spPr>
        <p:txBody>
          <a:bodyPr wrap="none">
            <a:spAutoFit/>
          </a:bodyPr>
          <a:lstStyle/>
          <a:p>
            <a:pPr algn="ctr"/>
            <a:r>
              <a:rPr lang="en-US" u="sng" dirty="0" smtClean="0"/>
              <a:t>4 Bubbles</a:t>
            </a:r>
            <a:endParaRPr lang="en-US" u="sng" dirty="0"/>
          </a:p>
        </p:txBody>
      </p:sp>
      <p:pic>
        <p:nvPicPr>
          <p:cNvPr id="2051" name="Picture 3"/>
          <p:cNvPicPr>
            <a:picLocks noChangeAspect="1" noChangeArrowheads="1"/>
          </p:cNvPicPr>
          <p:nvPr/>
        </p:nvPicPr>
        <p:blipFill>
          <a:blip r:embed="rId5"/>
          <a:srcRect/>
          <a:stretch>
            <a:fillRect/>
          </a:stretch>
        </p:blipFill>
        <p:spPr bwMode="auto">
          <a:xfrm>
            <a:off x="6553200" y="4800600"/>
            <a:ext cx="1828800" cy="1930399"/>
          </a:xfrm>
          <a:prstGeom prst="rect">
            <a:avLst/>
          </a:prstGeom>
          <a:noFill/>
          <a:ln w="9525">
            <a:noFill/>
            <a:miter lim="800000"/>
            <a:headEnd/>
            <a:tailEnd/>
          </a:ln>
          <a:effectLst/>
        </p:spPr>
      </p:pic>
      <p:graphicFrame>
        <p:nvGraphicFramePr>
          <p:cNvPr id="13" name="Chart 12"/>
          <p:cNvGraphicFramePr/>
          <p:nvPr/>
        </p:nvGraphicFramePr>
        <p:xfrm>
          <a:off x="152400" y="2209800"/>
          <a:ext cx="3200400" cy="2514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Chart 14"/>
          <p:cNvGraphicFramePr/>
          <p:nvPr/>
        </p:nvGraphicFramePr>
        <p:xfrm>
          <a:off x="2971800" y="2286000"/>
          <a:ext cx="2667000" cy="2590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p:cNvGraphicFramePr/>
          <p:nvPr/>
        </p:nvGraphicFramePr>
        <p:xfrm>
          <a:off x="5867400" y="2286000"/>
          <a:ext cx="2971800" cy="2386693"/>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Simulation results:</a:t>
            </a:r>
            <a:br>
              <a:rPr lang="en-US" sz="3400" dirty="0" smtClean="0"/>
            </a:br>
            <a:r>
              <a:rPr lang="en-US" sz="3400" dirty="0" smtClean="0"/>
              <a:t>Bubble growth vs. height</a:t>
            </a:r>
            <a:endParaRPr lang="en-US" sz="3400" dirty="0"/>
          </a:p>
        </p:txBody>
      </p:sp>
      <p:sp>
        <p:nvSpPr>
          <p:cNvPr id="5" name="TextBox 4"/>
          <p:cNvSpPr txBox="1"/>
          <p:nvPr/>
        </p:nvSpPr>
        <p:spPr>
          <a:xfrm>
            <a:off x="1371600" y="1828800"/>
            <a:ext cx="1524000" cy="369332"/>
          </a:xfrm>
          <a:prstGeom prst="rect">
            <a:avLst/>
          </a:prstGeom>
          <a:noFill/>
        </p:spPr>
        <p:txBody>
          <a:bodyPr wrap="square" rtlCol="0">
            <a:spAutoFit/>
          </a:bodyPr>
          <a:lstStyle/>
          <a:p>
            <a:pPr algn="ctr"/>
            <a:r>
              <a:rPr lang="en-US" u="sng" dirty="0" smtClean="0"/>
              <a:t>1 Bubble</a:t>
            </a:r>
            <a:endParaRPr lang="en-US" u="sng" dirty="0"/>
          </a:p>
        </p:txBody>
      </p:sp>
      <p:pic>
        <p:nvPicPr>
          <p:cNvPr id="6" name="Picture 2"/>
          <p:cNvPicPr>
            <a:picLocks noChangeAspect="1" noChangeArrowheads="1"/>
          </p:cNvPicPr>
          <p:nvPr/>
        </p:nvPicPr>
        <p:blipFill>
          <a:blip r:embed="rId3"/>
          <a:srcRect t="50873"/>
          <a:stretch>
            <a:fillRect/>
          </a:stretch>
        </p:blipFill>
        <p:spPr bwMode="auto">
          <a:xfrm>
            <a:off x="3810000" y="4876800"/>
            <a:ext cx="1838083" cy="1828800"/>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t="13558"/>
          <a:stretch>
            <a:fillRect/>
          </a:stretch>
        </p:blipFill>
        <p:spPr bwMode="auto">
          <a:xfrm>
            <a:off x="1066800" y="4876800"/>
            <a:ext cx="1821917" cy="1828800"/>
          </a:xfrm>
          <a:prstGeom prst="rect">
            <a:avLst/>
          </a:prstGeom>
          <a:noFill/>
          <a:ln w="9525">
            <a:noFill/>
            <a:miter lim="800000"/>
            <a:headEnd/>
            <a:tailEnd/>
          </a:ln>
          <a:effectLst/>
        </p:spPr>
      </p:pic>
      <p:sp>
        <p:nvSpPr>
          <p:cNvPr id="8" name="TextBox 7"/>
          <p:cNvSpPr txBox="1"/>
          <p:nvPr/>
        </p:nvSpPr>
        <p:spPr>
          <a:xfrm>
            <a:off x="3962400" y="1828800"/>
            <a:ext cx="1524000" cy="369332"/>
          </a:xfrm>
          <a:prstGeom prst="rect">
            <a:avLst/>
          </a:prstGeom>
          <a:noFill/>
        </p:spPr>
        <p:txBody>
          <a:bodyPr wrap="square" rtlCol="0">
            <a:spAutoFit/>
          </a:bodyPr>
          <a:lstStyle/>
          <a:p>
            <a:pPr algn="ctr"/>
            <a:r>
              <a:rPr lang="en-US" u="sng" dirty="0" smtClean="0"/>
              <a:t>2 Bubbles</a:t>
            </a:r>
            <a:endParaRPr lang="en-US" u="sng" dirty="0"/>
          </a:p>
        </p:txBody>
      </p:sp>
      <p:graphicFrame>
        <p:nvGraphicFramePr>
          <p:cNvPr id="9" name="Chart 8"/>
          <p:cNvGraphicFramePr/>
          <p:nvPr/>
        </p:nvGraphicFramePr>
        <p:xfrm>
          <a:off x="228600" y="2209800"/>
          <a:ext cx="3352800" cy="2590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p:cNvGraphicFramePr/>
          <p:nvPr/>
        </p:nvGraphicFramePr>
        <p:xfrm>
          <a:off x="3276600" y="2286000"/>
          <a:ext cx="2667000" cy="2362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p:cNvGraphicFramePr/>
          <p:nvPr/>
        </p:nvGraphicFramePr>
        <p:xfrm>
          <a:off x="5943600" y="2362200"/>
          <a:ext cx="2743200" cy="2438400"/>
        </p:xfrm>
        <a:graphic>
          <a:graphicData uri="http://schemas.openxmlformats.org/drawingml/2006/chart">
            <c:chart xmlns:c="http://schemas.openxmlformats.org/drawingml/2006/chart" xmlns:r="http://schemas.openxmlformats.org/officeDocument/2006/relationships" r:id="rId7"/>
          </a:graphicData>
        </a:graphic>
      </p:graphicFrame>
      <p:sp>
        <p:nvSpPr>
          <p:cNvPr id="12" name="Rectangle 11"/>
          <p:cNvSpPr/>
          <p:nvPr/>
        </p:nvSpPr>
        <p:spPr>
          <a:xfrm>
            <a:off x="7010400" y="1905000"/>
            <a:ext cx="1103186" cy="369332"/>
          </a:xfrm>
          <a:prstGeom prst="rect">
            <a:avLst/>
          </a:prstGeom>
        </p:spPr>
        <p:txBody>
          <a:bodyPr wrap="none">
            <a:spAutoFit/>
          </a:bodyPr>
          <a:lstStyle/>
          <a:p>
            <a:pPr algn="ctr"/>
            <a:r>
              <a:rPr lang="en-US" u="sng" dirty="0" smtClean="0"/>
              <a:t>4 Bubbles</a:t>
            </a:r>
            <a:endParaRPr lang="en-US" u="sng" dirty="0"/>
          </a:p>
        </p:txBody>
      </p:sp>
      <p:pic>
        <p:nvPicPr>
          <p:cNvPr id="2051" name="Picture 3"/>
          <p:cNvPicPr>
            <a:picLocks noChangeAspect="1" noChangeArrowheads="1"/>
          </p:cNvPicPr>
          <p:nvPr/>
        </p:nvPicPr>
        <p:blipFill>
          <a:blip r:embed="rId8"/>
          <a:srcRect/>
          <a:stretch>
            <a:fillRect/>
          </a:stretch>
        </p:blipFill>
        <p:spPr bwMode="auto">
          <a:xfrm>
            <a:off x="6553200" y="4800600"/>
            <a:ext cx="1828800" cy="1930399"/>
          </a:xfrm>
          <a:prstGeom prst="rect">
            <a:avLst/>
          </a:prstGeom>
          <a:noFill/>
          <a:ln w="9525">
            <a:noFill/>
            <a:miter lim="800000"/>
            <a:headEnd/>
            <a:tailEnd/>
          </a:ln>
          <a:effectLst/>
        </p:spPr>
      </p:pic>
      <p:sp>
        <p:nvSpPr>
          <p:cNvPr id="205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4" name="Rectangle 6"/>
          <p:cNvSpPr>
            <a:spLocks noChangeArrowheads="1"/>
          </p:cNvSpPr>
          <p:nvPr/>
        </p:nvSpPr>
        <p:spPr bwMode="auto">
          <a:xfrm>
            <a:off x="0" y="885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Simulation results:</a:t>
            </a:r>
            <a:br>
              <a:rPr lang="en-US" sz="3200" dirty="0" smtClean="0"/>
            </a:br>
            <a:r>
              <a:rPr lang="en-US" sz="3200" dirty="0" smtClean="0"/>
              <a:t>Isolated bubble velocities vs. bubble size</a:t>
            </a:r>
            <a:endParaRPr lang="en-US" sz="3200" dirty="0"/>
          </a:p>
        </p:txBody>
      </p:sp>
      <p:sp>
        <p:nvSpPr>
          <p:cNvPr id="3" name="Content Placeholder 2"/>
          <p:cNvSpPr>
            <a:spLocks noGrp="1"/>
          </p:cNvSpPr>
          <p:nvPr>
            <p:ph idx="1"/>
          </p:nvPr>
        </p:nvSpPr>
        <p:spPr>
          <a:xfrm>
            <a:off x="4724400" y="1752600"/>
            <a:ext cx="3962400" cy="4373563"/>
          </a:xfrm>
        </p:spPr>
        <p:txBody>
          <a:bodyPr/>
          <a:lstStyle/>
          <a:p>
            <a:r>
              <a:rPr lang="en-US" dirty="0" smtClean="0"/>
              <a:t>Appear to be well fitted by:</a:t>
            </a:r>
          </a:p>
          <a:p>
            <a:endParaRPr lang="en-US" dirty="0" smtClean="0"/>
          </a:p>
          <a:p>
            <a:endParaRPr lang="en-US" dirty="0" smtClean="0"/>
          </a:p>
          <a:p>
            <a:r>
              <a:rPr lang="en-US" dirty="0" smtClean="0"/>
              <a:t>Compares well with theoretical results</a:t>
            </a:r>
          </a:p>
          <a:p>
            <a:endParaRPr lang="en-US" dirty="0"/>
          </a:p>
        </p:txBody>
      </p:sp>
      <p:graphicFrame>
        <p:nvGraphicFramePr>
          <p:cNvPr id="4" name="Chart 3"/>
          <p:cNvGraphicFramePr/>
          <p:nvPr/>
        </p:nvGraphicFramePr>
        <p:xfrm>
          <a:off x="228600" y="1828800"/>
          <a:ext cx="4438651"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5529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55297" name="Picture 1"/>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136629" y="2871865"/>
            <a:ext cx="2819400" cy="823645"/>
          </a:xfrm>
          <a:prstGeom prst="rect">
            <a:avLst/>
          </a:prstGeom>
          <a:noFill/>
        </p:spPr>
      </p:pic>
      <p:sp>
        <p:nvSpPr>
          <p:cNvPr id="55299" name="Rectangle 3"/>
          <p:cNvSpPr>
            <a:spLocks noChangeArrowheads="1"/>
          </p:cNvSpPr>
          <p:nvPr/>
        </p:nvSpPr>
        <p:spPr bwMode="auto">
          <a:xfrm>
            <a:off x="0" y="952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bubble growth/velocity</a:t>
            </a:r>
            <a:endParaRPr lang="en-US" dirty="0"/>
          </a:p>
        </p:txBody>
      </p:sp>
      <p:sp>
        <p:nvSpPr>
          <p:cNvPr id="3" name="Content Placeholder 2"/>
          <p:cNvSpPr>
            <a:spLocks noGrp="1"/>
          </p:cNvSpPr>
          <p:nvPr>
            <p:ph idx="1"/>
          </p:nvPr>
        </p:nvSpPr>
        <p:spPr/>
        <p:txBody>
          <a:bodyPr/>
          <a:lstStyle/>
          <a:p>
            <a:r>
              <a:rPr lang="en-US" dirty="0" smtClean="0"/>
              <a:t>Simple correlation with height by Kunii used by Lim 2006 does not appear applicable in cases of multiple bubbles:</a:t>
            </a:r>
          </a:p>
          <a:p>
            <a:pPr lvl="1"/>
            <a:endParaRPr lang="en-US" dirty="0" smtClean="0"/>
          </a:p>
          <a:p>
            <a:r>
              <a:rPr lang="en-US" dirty="0" smtClean="0"/>
              <a:t>Bubble growth with height related to an unsteady balance of flow between bubble  and emulsion phases </a:t>
            </a:r>
          </a:p>
          <a:p>
            <a:pPr lvl="1"/>
            <a:r>
              <a:rPr lang="en-US" dirty="0" smtClean="0"/>
              <a:t>First identified by </a:t>
            </a:r>
            <a:r>
              <a:rPr lang="en-US" dirty="0" err="1" smtClean="0"/>
              <a:t>Jovanovic</a:t>
            </a:r>
            <a:r>
              <a:rPr lang="en-US" dirty="0" smtClean="0"/>
              <a:t>, 1979</a:t>
            </a:r>
            <a:endParaRPr lang="en-US" dirty="0"/>
          </a:p>
        </p:txBody>
      </p:sp>
      <p:pic>
        <p:nvPicPr>
          <p:cNvPr id="4" name="Picture 4"/>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76600" y="3124200"/>
            <a:ext cx="1895475" cy="4286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1676400"/>
            <a:ext cx="8229600" cy="4449763"/>
          </a:xfrm>
        </p:spPr>
        <p:txBody>
          <a:bodyPr>
            <a:normAutofit fontScale="92500" lnSpcReduction="20000"/>
          </a:bodyPr>
          <a:lstStyle/>
          <a:p>
            <a:r>
              <a:rPr lang="en-US" dirty="0" smtClean="0"/>
              <a:t>Expanded shell fractions</a:t>
            </a:r>
          </a:p>
          <a:p>
            <a:pPr lvl="1"/>
            <a:r>
              <a:rPr lang="en-US" dirty="0" smtClean="0"/>
              <a:t>Results qualitatively similar to 3D Yates results</a:t>
            </a:r>
          </a:p>
          <a:p>
            <a:pPr lvl="1"/>
            <a:r>
              <a:rPr lang="en-US" dirty="0" smtClean="0"/>
              <a:t>Differences expected for 2D/3D bubbles</a:t>
            </a:r>
          </a:p>
          <a:p>
            <a:r>
              <a:rPr lang="en-US" dirty="0" smtClean="0"/>
              <a:t>Bubble growth</a:t>
            </a:r>
          </a:p>
          <a:p>
            <a:pPr lvl="1"/>
            <a:r>
              <a:rPr lang="en-US" dirty="0" smtClean="0"/>
              <a:t>Linear growth with height for single, double bubbles</a:t>
            </a:r>
          </a:p>
          <a:p>
            <a:pPr lvl="1"/>
            <a:r>
              <a:rPr lang="en-US" dirty="0" smtClean="0"/>
              <a:t>Unsteady interactions for &gt;3 bubbles</a:t>
            </a:r>
          </a:p>
          <a:p>
            <a:r>
              <a:rPr lang="en-US" dirty="0" smtClean="0"/>
              <a:t>Solids motion</a:t>
            </a:r>
          </a:p>
          <a:p>
            <a:pPr lvl="1"/>
            <a:r>
              <a:rPr lang="en-US" dirty="0" smtClean="0"/>
              <a:t>Well described by DBM for non-interacting bubbles far from walls/surfaces</a:t>
            </a:r>
          </a:p>
          <a:p>
            <a:pPr lvl="1"/>
            <a:r>
              <a:rPr lang="en-US" dirty="0" smtClean="0"/>
              <a:t>DBM needs to be modified to include wall effects appropriately through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a:t>
            </a:r>
            <a:endParaRPr lang="en-US" dirty="0"/>
          </a:p>
        </p:txBody>
      </p:sp>
      <p:sp>
        <p:nvSpPr>
          <p:cNvPr id="3" name="Content Placeholder 2"/>
          <p:cNvSpPr>
            <a:spLocks noGrp="1"/>
          </p:cNvSpPr>
          <p:nvPr>
            <p:ph idx="1"/>
          </p:nvPr>
        </p:nvSpPr>
        <p:spPr/>
        <p:txBody>
          <a:bodyPr/>
          <a:lstStyle/>
          <a:p>
            <a:r>
              <a:rPr lang="en-US" dirty="0" smtClean="0"/>
              <a:t>Examine unsteady bubble formation mechanisms using MFM results</a:t>
            </a:r>
          </a:p>
          <a:p>
            <a:r>
              <a:rPr lang="en-US" dirty="0" smtClean="0"/>
              <a:t>Quantify distribution of flow in bubble and emulsion phase </a:t>
            </a:r>
          </a:p>
          <a:p>
            <a:r>
              <a:rPr lang="en-US" dirty="0" smtClean="0"/>
              <a:t>Generate appropriate correlations for industrial scale DBM simulations</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b="1" dirty="0" smtClean="0"/>
              <a:t>Context:</a:t>
            </a:r>
            <a:r>
              <a:rPr lang="en-US" sz="3400" dirty="0" smtClean="0"/>
              <a:t/>
            </a:r>
            <a:br>
              <a:rPr lang="en-US" sz="3400" dirty="0" smtClean="0"/>
            </a:br>
            <a:r>
              <a:rPr lang="en-US" sz="3400" dirty="0" smtClean="0"/>
              <a:t>Modeling fluidized bed biomass gasification</a:t>
            </a:r>
            <a:endParaRPr lang="en-US" sz="3400" dirty="0"/>
          </a:p>
        </p:txBody>
      </p:sp>
      <p:sp>
        <p:nvSpPr>
          <p:cNvPr id="3" name="Content Placeholder 2"/>
          <p:cNvSpPr>
            <a:spLocks noGrp="1"/>
          </p:cNvSpPr>
          <p:nvPr>
            <p:ph idx="1"/>
          </p:nvPr>
        </p:nvSpPr>
        <p:spPr>
          <a:xfrm>
            <a:off x="5562600" y="1981200"/>
            <a:ext cx="3124200" cy="4144963"/>
          </a:xfrm>
          <a:ln>
            <a:noFill/>
          </a:ln>
        </p:spPr>
        <p:txBody>
          <a:bodyPr>
            <a:normAutofit fontScale="77500" lnSpcReduction="20000"/>
          </a:bodyPr>
          <a:lstStyle/>
          <a:p>
            <a:r>
              <a:rPr lang="en-US" b="1" dirty="0" smtClean="0">
                <a:solidFill>
                  <a:srgbClr val="006600"/>
                </a:solidFill>
              </a:rPr>
              <a:t>Advantages of fluidized beds:</a:t>
            </a:r>
          </a:p>
          <a:p>
            <a:pPr lvl="1"/>
            <a:r>
              <a:rPr lang="en-US" dirty="0" smtClean="0"/>
              <a:t>High levels of thermal inertia, mixing heat transfer</a:t>
            </a:r>
          </a:p>
          <a:p>
            <a:pPr lvl="1"/>
            <a:r>
              <a:rPr lang="en-US" dirty="0" smtClean="0"/>
              <a:t>Feedstock flexibility</a:t>
            </a:r>
          </a:p>
          <a:p>
            <a:r>
              <a:rPr lang="en-US" b="1" dirty="0" smtClean="0">
                <a:solidFill>
                  <a:srgbClr val="FF0000"/>
                </a:solidFill>
              </a:rPr>
              <a:t>Challenges</a:t>
            </a:r>
          </a:p>
          <a:p>
            <a:pPr lvl="1"/>
            <a:r>
              <a:rPr lang="en-US" dirty="0" smtClean="0"/>
              <a:t>Design</a:t>
            </a:r>
          </a:p>
          <a:p>
            <a:pPr lvl="1"/>
            <a:r>
              <a:rPr lang="en-US" dirty="0" smtClean="0"/>
              <a:t>Scale-up</a:t>
            </a:r>
          </a:p>
          <a:p>
            <a:pPr lvl="1"/>
            <a:r>
              <a:rPr lang="en-US" dirty="0" smtClean="0"/>
              <a:t>Optimization</a:t>
            </a:r>
          </a:p>
          <a:p>
            <a:pPr lvl="1"/>
            <a:endParaRPr lang="en-US" dirty="0"/>
          </a:p>
        </p:txBody>
      </p:sp>
      <p:pic>
        <p:nvPicPr>
          <p:cNvPr id="4" name="Picture 3" descr="FB gasification processes v1.emf"/>
          <p:cNvPicPr/>
          <p:nvPr/>
        </p:nvPicPr>
        <p:blipFill>
          <a:blip r:embed="rId2"/>
          <a:stretch>
            <a:fillRect/>
          </a:stretch>
        </p:blipFill>
        <p:spPr>
          <a:xfrm>
            <a:off x="457200" y="1828800"/>
            <a:ext cx="5105400" cy="40888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381000" y="1295400"/>
            <a:ext cx="6705600" cy="3382963"/>
          </a:xfrm>
        </p:spPr>
        <p:txBody>
          <a:bodyPr>
            <a:normAutofit/>
          </a:bodyPr>
          <a:lstStyle/>
          <a:p>
            <a:r>
              <a:rPr lang="en-US" sz="2400" dirty="0" smtClean="0"/>
              <a:t>Sponsors: George Huff, Merion Evans, Cristina </a:t>
            </a:r>
            <a:r>
              <a:rPr lang="en-US" sz="2400" dirty="0" err="1" smtClean="0"/>
              <a:t>Botero</a:t>
            </a:r>
            <a:endParaRPr lang="en-US" sz="2400" dirty="0" smtClean="0"/>
          </a:p>
          <a:p>
            <a:r>
              <a:rPr lang="en-US" sz="2400" dirty="0" smtClean="0"/>
              <a:t>MITEI: Randall Field, </a:t>
            </a:r>
          </a:p>
          <a:p>
            <a:r>
              <a:rPr lang="en-US" sz="2400" dirty="0" smtClean="0"/>
              <a:t>Advisors at MIT: Ahmed </a:t>
            </a:r>
            <a:r>
              <a:rPr lang="en-US" sz="2400" dirty="0" err="1" smtClean="0"/>
              <a:t>Ghoniem</a:t>
            </a:r>
            <a:r>
              <a:rPr lang="en-US" sz="2400" dirty="0" smtClean="0"/>
              <a:t>, Christos </a:t>
            </a:r>
            <a:r>
              <a:rPr lang="en-US" sz="2400" dirty="0" err="1" smtClean="0"/>
              <a:t>Altantzis</a:t>
            </a:r>
            <a:endParaRPr lang="en-US" sz="2400" dirty="0" smtClean="0"/>
          </a:p>
          <a:p>
            <a:r>
              <a:rPr lang="en-US" sz="2400" dirty="0" smtClean="0"/>
              <a:t>Colleagues at Reacting Gas Dynamics Lab </a:t>
            </a:r>
            <a:endParaRPr lang="en-US" sz="2400" dirty="0"/>
          </a:p>
        </p:txBody>
      </p:sp>
      <p:pic>
        <p:nvPicPr>
          <p:cNvPr id="5" name="Picture 4" descr="GhoniemGroup2014_crop.jpg"/>
          <p:cNvPicPr>
            <a:picLocks noChangeAspect="1"/>
          </p:cNvPicPr>
          <p:nvPr/>
        </p:nvPicPr>
        <p:blipFill>
          <a:blip r:embed="rId2" cstate="print"/>
          <a:stretch>
            <a:fillRect/>
          </a:stretch>
        </p:blipFill>
        <p:spPr>
          <a:xfrm>
            <a:off x="838200" y="3962400"/>
            <a:ext cx="4645926" cy="2314333"/>
          </a:xfrm>
          <a:prstGeom prst="rect">
            <a:avLst/>
          </a:prstGeom>
        </p:spPr>
      </p:pic>
      <p:pic>
        <p:nvPicPr>
          <p:cNvPr id="6" name="Picture 5"/>
          <p:cNvPicPr>
            <a:picLocks noChangeAspect="1" noChangeArrowheads="1"/>
          </p:cNvPicPr>
          <p:nvPr/>
        </p:nvPicPr>
        <p:blipFill>
          <a:blip r:embed="rId3" cstate="print"/>
          <a:srcRect l="4500" t="23334" r="73000" b="38666"/>
          <a:stretch>
            <a:fillRect/>
          </a:stretch>
        </p:blipFill>
        <p:spPr bwMode="auto">
          <a:xfrm>
            <a:off x="7086600" y="1391940"/>
            <a:ext cx="1066800" cy="1351565"/>
          </a:xfrm>
          <a:prstGeom prst="rect">
            <a:avLst/>
          </a:prstGeom>
          <a:noFill/>
          <a:ln w="9525">
            <a:noFill/>
            <a:miter lim="800000"/>
            <a:headEnd/>
            <a:tailEnd/>
          </a:ln>
        </p:spPr>
      </p:pic>
      <p:pic>
        <p:nvPicPr>
          <p:cNvPr id="9218" name="Picture 2"/>
          <p:cNvPicPr>
            <a:picLocks noChangeAspect="1" noChangeArrowheads="1"/>
          </p:cNvPicPr>
          <p:nvPr/>
        </p:nvPicPr>
        <p:blipFill>
          <a:blip r:embed="rId4"/>
          <a:srcRect/>
          <a:stretch>
            <a:fillRect/>
          </a:stretch>
        </p:blipFill>
        <p:spPr bwMode="auto">
          <a:xfrm>
            <a:off x="5791200" y="4876800"/>
            <a:ext cx="2970036" cy="665485"/>
          </a:xfrm>
          <a:prstGeom prst="rect">
            <a:avLst/>
          </a:prstGeom>
          <a:noFill/>
          <a:ln w="9525">
            <a:noFill/>
            <a:miter lim="800000"/>
            <a:headEnd/>
            <a:tailEnd/>
          </a:ln>
          <a:effectLst/>
        </p:spPr>
      </p:pic>
      <p:pic>
        <p:nvPicPr>
          <p:cNvPr id="1026" name="Picture 2"/>
          <p:cNvPicPr>
            <a:picLocks noChangeAspect="1" noChangeArrowheads="1"/>
          </p:cNvPicPr>
          <p:nvPr/>
        </p:nvPicPr>
        <p:blipFill>
          <a:blip r:embed="rId5"/>
          <a:srcRect/>
          <a:stretch>
            <a:fillRect/>
          </a:stretch>
        </p:blipFill>
        <p:spPr bwMode="auto">
          <a:xfrm>
            <a:off x="7010400" y="3048000"/>
            <a:ext cx="1504950" cy="8763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Sources Cited</a:t>
            </a:r>
            <a:endParaRPr lang="en-US" dirty="0"/>
          </a:p>
        </p:txBody>
      </p:sp>
      <p:sp>
        <p:nvSpPr>
          <p:cNvPr id="3" name="Content Placeholder 2"/>
          <p:cNvSpPr>
            <a:spLocks noGrp="1"/>
          </p:cNvSpPr>
          <p:nvPr>
            <p:ph idx="1"/>
          </p:nvPr>
        </p:nvSpPr>
        <p:spPr>
          <a:xfrm>
            <a:off x="457200" y="1600200"/>
            <a:ext cx="8229600" cy="4495799"/>
          </a:xfrm>
        </p:spPr>
        <p:txBody>
          <a:bodyPr>
            <a:normAutofit lnSpcReduction="10000"/>
          </a:bodyPr>
          <a:lstStyle/>
          <a:p>
            <a:pPr>
              <a:buNone/>
            </a:pPr>
            <a:r>
              <a:rPr lang="en-US" sz="2100" dirty="0" smtClean="0"/>
              <a:t>Clift, R., Grace, J.R., 1970. Bubble interaction in fluidized beds. Chem. Eng. </a:t>
            </a:r>
            <a:r>
              <a:rPr lang="en-US" sz="2100" dirty="0" err="1" smtClean="0"/>
              <a:t>Prog</a:t>
            </a:r>
            <a:r>
              <a:rPr lang="en-US" sz="2100" dirty="0" smtClean="0"/>
              <a:t>. </a:t>
            </a:r>
            <a:r>
              <a:rPr lang="en-US" sz="2100" dirty="0" err="1" smtClean="0"/>
              <a:t>Symp</a:t>
            </a:r>
            <a:r>
              <a:rPr lang="en-US" sz="2100" dirty="0" smtClean="0"/>
              <a:t>. Ser. 66, 14–27.</a:t>
            </a:r>
          </a:p>
          <a:p>
            <a:pPr>
              <a:buNone/>
            </a:pPr>
            <a:r>
              <a:rPr lang="en-US" sz="2100" dirty="0" smtClean="0"/>
              <a:t>Eames, I., Belcher, S.E., Hunt, J.C.R., 1994. Drift, partial drift, and Darwin’s proposition. J. Fluid Mech. 275, 201–223.</a:t>
            </a:r>
          </a:p>
          <a:p>
            <a:pPr>
              <a:buNone/>
            </a:pPr>
            <a:r>
              <a:rPr lang="en-US" sz="2100" dirty="0" err="1" smtClean="0"/>
              <a:t>Halow</a:t>
            </a:r>
            <a:r>
              <a:rPr lang="en-US" sz="2100" dirty="0" smtClean="0"/>
              <a:t>, J.S., </a:t>
            </a:r>
            <a:r>
              <a:rPr lang="en-US" sz="2100" dirty="0" err="1" smtClean="0"/>
              <a:t>Pannala</a:t>
            </a:r>
            <a:r>
              <a:rPr lang="en-US" sz="2100" dirty="0" smtClean="0"/>
              <a:t>, S., </a:t>
            </a:r>
            <a:r>
              <a:rPr lang="en-US" sz="2100" dirty="0" err="1" smtClean="0"/>
              <a:t>Daw</a:t>
            </a:r>
            <a:r>
              <a:rPr lang="en-US" sz="2100" dirty="0" smtClean="0"/>
              <a:t>, C.S., 2001. Near real-time simulations of large Group B fluidized beds with a low order bubble model. Presented at the </a:t>
            </a:r>
            <a:r>
              <a:rPr lang="en-US" sz="2100" dirty="0" err="1" smtClean="0"/>
              <a:t>AIChE</a:t>
            </a:r>
            <a:r>
              <a:rPr lang="en-US" sz="2100" dirty="0" smtClean="0"/>
              <a:t> Annual Meeting, Reno, NV.</a:t>
            </a:r>
          </a:p>
          <a:p>
            <a:pPr>
              <a:buNone/>
            </a:pPr>
            <a:r>
              <a:rPr lang="en-US" sz="2100" dirty="0" err="1" smtClean="0"/>
              <a:t>Kharlamov</a:t>
            </a:r>
            <a:r>
              <a:rPr lang="en-US" sz="2100" dirty="0" smtClean="0"/>
              <a:t>, A., </a:t>
            </a:r>
            <a:r>
              <a:rPr lang="en-US" sz="2100" dirty="0" err="1" smtClean="0"/>
              <a:t>Filip</a:t>
            </a:r>
            <a:r>
              <a:rPr lang="en-US" sz="2100" dirty="0" smtClean="0"/>
              <a:t>, P., 2012. </a:t>
            </a:r>
            <a:r>
              <a:rPr lang="en-US" sz="2100" dirty="0" err="1" smtClean="0"/>
              <a:t>Generalisation</a:t>
            </a:r>
            <a:r>
              <a:rPr lang="en-US" sz="2100" dirty="0" smtClean="0"/>
              <a:t> of the method of images for the calculation of </a:t>
            </a:r>
            <a:r>
              <a:rPr lang="en-US" sz="2100" dirty="0" err="1" smtClean="0"/>
              <a:t>inviscid</a:t>
            </a:r>
            <a:r>
              <a:rPr lang="en-US" sz="2100" dirty="0" smtClean="0"/>
              <a:t> potential flow past several arbitrarily moving parallel circular cylinders. J. Eng. Math. 77, 77–85. doi:10.1007/s10665-012-9532-6</a:t>
            </a:r>
          </a:p>
          <a:p>
            <a:pPr>
              <a:buNone/>
            </a:pPr>
            <a:r>
              <a:rPr lang="en-US" sz="2100" dirty="0" err="1" smtClean="0"/>
              <a:t>Movahedirad</a:t>
            </a:r>
            <a:r>
              <a:rPr lang="en-US" sz="2100" dirty="0" smtClean="0"/>
              <a:t>, S., </a:t>
            </a:r>
            <a:r>
              <a:rPr lang="en-US" sz="2100" dirty="0" err="1" smtClean="0"/>
              <a:t>Ghafari</a:t>
            </a:r>
            <a:r>
              <a:rPr lang="en-US" sz="2100" dirty="0" smtClean="0"/>
              <a:t>, M., </a:t>
            </a:r>
            <a:r>
              <a:rPr lang="en-US" sz="2100" dirty="0" err="1" smtClean="0"/>
              <a:t>Molaei</a:t>
            </a:r>
            <a:r>
              <a:rPr lang="en-US" sz="2100" dirty="0" smtClean="0"/>
              <a:t> </a:t>
            </a:r>
            <a:r>
              <a:rPr lang="en-US" sz="2100" dirty="0" err="1" smtClean="0"/>
              <a:t>Dehkordi</a:t>
            </a:r>
            <a:r>
              <a:rPr lang="en-US" sz="2100" dirty="0" smtClean="0"/>
              <a:t>, A., 2014. A novel model for predicting the dense phase behavior of 3D gas-solid fluidized beds. Chem. Eng. Technol. 37, 103–112. doi:10.1002/ceat.201300432</a:t>
            </a: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slides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Voidage</a:t>
            </a:r>
            <a:r>
              <a:rPr lang="en-US" dirty="0" smtClean="0"/>
              <a:t> Delgado Uniform Frame 200</a:t>
            </a:r>
            <a:endParaRPr lang="en-US" dirty="0"/>
          </a:p>
        </p:txBody>
      </p:sp>
      <p:pic>
        <p:nvPicPr>
          <p:cNvPr id="1026" name="Picture 2"/>
          <p:cNvPicPr>
            <a:picLocks noChangeAspect="1" noChangeArrowheads="1"/>
          </p:cNvPicPr>
          <p:nvPr/>
        </p:nvPicPr>
        <p:blipFill>
          <a:blip r:embed="rId3"/>
          <a:srcRect t="50873"/>
          <a:stretch>
            <a:fillRect/>
          </a:stretch>
        </p:blipFill>
        <p:spPr bwMode="auto">
          <a:xfrm>
            <a:off x="0" y="2209800"/>
            <a:ext cx="3771900" cy="3752850"/>
          </a:xfrm>
          <a:prstGeom prst="rect">
            <a:avLst/>
          </a:prstGeom>
          <a:noFill/>
          <a:ln w="9525">
            <a:noFill/>
            <a:miter lim="800000"/>
            <a:headEnd/>
            <a:tailEnd/>
          </a:ln>
          <a:effectLst/>
        </p:spPr>
      </p:pic>
      <p:pic>
        <p:nvPicPr>
          <p:cNvPr id="5" name="Content Placeholder 4"/>
          <p:cNvPicPr>
            <a:picLocks noGrp="1" noChangeAspect="1" noChangeArrowheads="1"/>
          </p:cNvPicPr>
          <p:nvPr>
            <p:ph idx="1"/>
          </p:nvPr>
        </p:nvPicPr>
        <p:blipFill>
          <a:blip r:embed="rId4"/>
          <a:srcRect l="13251" t="7400" r="15631" b="10750"/>
          <a:stretch>
            <a:fillRect/>
          </a:stretch>
        </p:blipFill>
        <p:spPr bwMode="auto">
          <a:xfrm>
            <a:off x="3762375" y="2228850"/>
            <a:ext cx="3749040" cy="3749040"/>
          </a:xfrm>
          <a:prstGeom prst="rect">
            <a:avLst/>
          </a:prstGeom>
          <a:noFill/>
          <a:ln w="1">
            <a:noFill/>
            <a:miter lim="800000"/>
            <a:headEnd/>
            <a:tailEnd type="none" w="med" len="med"/>
          </a:ln>
          <a:effectLst/>
        </p:spPr>
      </p:pic>
      <p:pic>
        <p:nvPicPr>
          <p:cNvPr id="1027" name="Picture 3"/>
          <p:cNvPicPr>
            <a:picLocks noChangeAspect="1" noChangeArrowheads="1"/>
          </p:cNvPicPr>
          <p:nvPr/>
        </p:nvPicPr>
        <p:blipFill>
          <a:blip r:embed="rId5"/>
          <a:srcRect t="50000"/>
          <a:stretch>
            <a:fillRect/>
          </a:stretch>
        </p:blipFill>
        <p:spPr bwMode="auto">
          <a:xfrm>
            <a:off x="7467600" y="2209800"/>
            <a:ext cx="3762375" cy="3771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Slides for Addison’s/my presentation</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Original two-phase theory </a:t>
            </a:r>
            <a:br>
              <a:rPr lang="en-US" dirty="0" smtClean="0"/>
            </a:br>
            <a:r>
              <a:rPr lang="en-US" dirty="0" smtClean="0"/>
              <a:t>(Toomey and </a:t>
            </a:r>
            <a:r>
              <a:rPr lang="en-US" dirty="0" err="1" smtClean="0"/>
              <a:t>Johnstone</a:t>
            </a:r>
            <a:r>
              <a:rPr lang="en-US" dirty="0" smtClean="0"/>
              <a:t>, 1952)</a:t>
            </a:r>
            <a:endParaRPr lang="en-US" dirty="0"/>
          </a:p>
        </p:txBody>
      </p:sp>
      <p:sp>
        <p:nvSpPr>
          <p:cNvPr id="5" name="Rectangle 4"/>
          <p:cNvSpPr/>
          <p:nvPr/>
        </p:nvSpPr>
        <p:spPr>
          <a:xfrm>
            <a:off x="1295400" y="1981200"/>
            <a:ext cx="1905000" cy="2286000"/>
          </a:xfrm>
          <a:prstGeom prst="rect">
            <a:avLst/>
          </a:prstGeom>
          <a:blipFill>
            <a:blip r:embed="rId3"/>
            <a:tile tx="0" ty="0" sx="100000" sy="100000" flip="none" algn="tl"/>
          </a:blip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16200000" flipV="1">
            <a:off x="1295400" y="4267200"/>
            <a:ext cx="304800" cy="3048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2819400" y="4267200"/>
            <a:ext cx="381000" cy="3048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600200" y="3352800"/>
            <a:ext cx="304800" cy="304800"/>
          </a:xfrm>
          <a:prstGeom prst="ellipse">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362200" y="3276600"/>
            <a:ext cx="304800" cy="304800"/>
          </a:xfrm>
          <a:prstGeom prst="ellipse">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00200" y="2362200"/>
            <a:ext cx="381000" cy="533400"/>
          </a:xfrm>
          <a:prstGeom prst="ellipse">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362200" y="2438400"/>
            <a:ext cx="304800" cy="381000"/>
          </a:xfrm>
          <a:prstGeom prst="ellipse">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676400" y="3886200"/>
            <a:ext cx="152400" cy="152400"/>
          </a:xfrm>
          <a:prstGeom prst="ellipse">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438400" y="3962400"/>
            <a:ext cx="152400" cy="152400"/>
          </a:xfrm>
          <a:prstGeom prst="ellipse">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62200" y="1524000"/>
            <a:ext cx="377026" cy="369332"/>
          </a:xfrm>
          <a:prstGeom prst="rect">
            <a:avLst/>
          </a:prstGeom>
        </p:spPr>
        <p:txBody>
          <a:bodyPr wrap="none">
            <a:spAutoFit/>
          </a:bodyPr>
          <a:lstStyle/>
          <a:p>
            <a:r>
              <a:rPr lang="en-US" i="1" dirty="0" err="1" smtClean="0">
                <a:latin typeface="Times New Roman" pitchFamily="18" charset="0"/>
                <a:cs typeface="Times New Roman" pitchFamily="18" charset="0"/>
              </a:rPr>
              <a:t>u</a:t>
            </a:r>
            <a:r>
              <a:rPr lang="en-US" i="1" baseline="-25000" dirty="0" err="1" smtClean="0">
                <a:latin typeface="Times New Roman" pitchFamily="18" charset="0"/>
                <a:cs typeface="Times New Roman" pitchFamily="18" charset="0"/>
              </a:rPr>
              <a:t>b</a:t>
            </a:r>
            <a:endParaRPr lang="en-US" dirty="0"/>
          </a:p>
        </p:txBody>
      </p:sp>
      <p:cxnSp>
        <p:nvCxnSpPr>
          <p:cNvPr id="22" name="Straight Arrow Connector 21"/>
          <p:cNvCxnSpPr/>
          <p:nvPr/>
        </p:nvCxnSpPr>
        <p:spPr>
          <a:xfrm rot="5400000" flipH="1" flipV="1">
            <a:off x="2210594" y="2285206"/>
            <a:ext cx="609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962400" y="2057400"/>
            <a:ext cx="1905000" cy="2286000"/>
          </a:xfrm>
          <a:prstGeom prst="rect">
            <a:avLst/>
          </a:prstGeom>
          <a:blipFill>
            <a:blip r:embed="rId3"/>
            <a:tile tx="0" ty="0" sx="100000" sy="100000" flip="none" algn="tl"/>
          </a:blip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rot="16200000" flipV="1">
            <a:off x="3924300" y="4381500"/>
            <a:ext cx="304800" cy="2286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5410200" y="4343400"/>
            <a:ext cx="457200" cy="30480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rot="5400000" flipH="1" flipV="1">
            <a:off x="4953794" y="3199606"/>
            <a:ext cx="609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Parallelogram 33"/>
          <p:cNvSpPr/>
          <p:nvPr/>
        </p:nvSpPr>
        <p:spPr>
          <a:xfrm>
            <a:off x="3962400" y="2057400"/>
            <a:ext cx="838200" cy="2286000"/>
          </a:xfrm>
          <a:prstGeom prst="parallelogram">
            <a:avLst>
              <a:gd name="adj" fmla="val 0"/>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191000" y="2438400"/>
            <a:ext cx="377026" cy="369332"/>
          </a:xfrm>
          <a:prstGeom prst="rect">
            <a:avLst/>
          </a:prstGeom>
        </p:spPr>
        <p:txBody>
          <a:bodyPr wrap="none">
            <a:spAutoFit/>
          </a:bodyPr>
          <a:lstStyle/>
          <a:p>
            <a:r>
              <a:rPr lang="en-US" i="1" dirty="0" err="1" smtClean="0">
                <a:latin typeface="Times New Roman" pitchFamily="18" charset="0"/>
                <a:cs typeface="Times New Roman" pitchFamily="18" charset="0"/>
              </a:rPr>
              <a:t>u</a:t>
            </a:r>
            <a:r>
              <a:rPr lang="en-US" i="1" baseline="-25000" dirty="0" err="1" smtClean="0">
                <a:latin typeface="Times New Roman" pitchFamily="18" charset="0"/>
                <a:cs typeface="Times New Roman" pitchFamily="18" charset="0"/>
              </a:rPr>
              <a:t>b</a:t>
            </a:r>
            <a:endParaRPr lang="en-US" dirty="0"/>
          </a:p>
        </p:txBody>
      </p:sp>
      <p:cxnSp>
        <p:nvCxnSpPr>
          <p:cNvPr id="36" name="Straight Arrow Connector 35"/>
          <p:cNvCxnSpPr/>
          <p:nvPr/>
        </p:nvCxnSpPr>
        <p:spPr>
          <a:xfrm rot="5400000" flipH="1" flipV="1">
            <a:off x="4039394" y="3199606"/>
            <a:ext cx="60960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648200" y="1524000"/>
            <a:ext cx="949299" cy="369332"/>
          </a:xfrm>
          <a:prstGeom prst="rect">
            <a:avLst/>
          </a:prstGeom>
        </p:spPr>
        <p:txBody>
          <a:bodyPr wrap="none">
            <a:spAutoFit/>
          </a:bodyPr>
          <a:lstStyle/>
          <a:p>
            <a:r>
              <a:rPr lang="en-US" i="1" dirty="0" err="1" smtClean="0">
                <a:latin typeface="Times New Roman" pitchFamily="18" charset="0"/>
                <a:cs typeface="Times New Roman" pitchFamily="18" charset="0"/>
              </a:rPr>
              <a:t>u</a:t>
            </a:r>
            <a:r>
              <a:rPr lang="en-US" i="1" baseline="-25000" dirty="0" err="1" smtClean="0">
                <a:latin typeface="Times New Roman" pitchFamily="18" charset="0"/>
                <a:cs typeface="Times New Roman" pitchFamily="18" charset="0"/>
              </a:rPr>
              <a:t>e</a:t>
            </a:r>
            <a:r>
              <a:rPr lang="en-US" i="1" dirty="0" smtClean="0">
                <a:latin typeface="Times New Roman" pitchFamily="18" charset="0"/>
                <a:cs typeface="Times New Roman" pitchFamily="18" charset="0"/>
              </a:rPr>
              <a:t>=</a:t>
            </a:r>
            <a:r>
              <a:rPr lang="en-US" i="1" dirty="0" err="1" smtClean="0">
                <a:latin typeface="Times New Roman" pitchFamily="18" charset="0"/>
                <a:cs typeface="Times New Roman" pitchFamily="18" charset="0"/>
              </a:rPr>
              <a:t>u</a:t>
            </a:r>
            <a:r>
              <a:rPr lang="en-US" i="1" baseline="-25000" dirty="0" err="1" smtClean="0">
                <a:latin typeface="Times New Roman" pitchFamily="18" charset="0"/>
                <a:cs typeface="Times New Roman" pitchFamily="18" charset="0"/>
              </a:rPr>
              <a:t>mf</a:t>
            </a:r>
            <a:r>
              <a:rPr lang="en-US" i="1" dirty="0" smtClean="0">
                <a:latin typeface="Times New Roman" pitchFamily="18" charset="0"/>
                <a:cs typeface="Times New Roman" pitchFamily="18" charset="0"/>
              </a:rPr>
              <a:t>/</a:t>
            </a:r>
            <a:r>
              <a:rPr lang="el-GR" i="1" dirty="0" smtClean="0">
                <a:latin typeface="Times New Roman"/>
                <a:cs typeface="Times New Roman"/>
              </a:rPr>
              <a:t>ε</a:t>
            </a:r>
            <a:endParaRPr lang="en-US" dirty="0"/>
          </a:p>
        </p:txBody>
      </p:sp>
      <p:sp>
        <p:nvSpPr>
          <p:cNvPr id="38" name="Right Brace 37"/>
          <p:cNvSpPr/>
          <p:nvPr/>
        </p:nvSpPr>
        <p:spPr>
          <a:xfrm rot="5400000">
            <a:off x="4233119" y="4148880"/>
            <a:ext cx="296759" cy="685800"/>
          </a:xfrm>
          <a:prstGeom prst="rightBrace">
            <a:avLst>
              <a:gd name="adj1" fmla="val 3645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p:cNvSpPr txBox="1"/>
          <p:nvPr/>
        </p:nvSpPr>
        <p:spPr>
          <a:xfrm>
            <a:off x="3429000" y="4549914"/>
            <a:ext cx="3048000" cy="707886"/>
          </a:xfrm>
          <a:prstGeom prst="rect">
            <a:avLst/>
          </a:prstGeom>
          <a:noFill/>
        </p:spPr>
        <p:txBody>
          <a:bodyPr wrap="square" rtlCol="0">
            <a:spAutoFit/>
          </a:bodyPr>
          <a:lstStyle/>
          <a:p>
            <a:pPr algn="ctr"/>
            <a:r>
              <a:rPr lang="el-GR" sz="2000" dirty="0" smtClean="0">
                <a:latin typeface="Times New Roman"/>
                <a:cs typeface="Times New Roman"/>
              </a:rPr>
              <a:t>δ</a:t>
            </a:r>
            <a:r>
              <a:rPr lang="en-US" sz="2000" dirty="0" smtClean="0">
                <a:latin typeface="Times New Roman"/>
                <a:cs typeface="Times New Roman"/>
              </a:rPr>
              <a:t>= (u</a:t>
            </a:r>
            <a:r>
              <a:rPr lang="en-US" sz="2000" baseline="-25000" dirty="0" smtClean="0">
                <a:latin typeface="Times New Roman"/>
                <a:cs typeface="Times New Roman"/>
              </a:rPr>
              <a:t>0</a:t>
            </a:r>
            <a:r>
              <a:rPr lang="en-US" sz="2000" dirty="0" smtClean="0">
                <a:latin typeface="Times New Roman"/>
                <a:cs typeface="Times New Roman"/>
              </a:rPr>
              <a:t>-u</a:t>
            </a:r>
            <a:r>
              <a:rPr lang="en-US" sz="2000" baseline="-25000" dirty="0" smtClean="0">
                <a:latin typeface="Times New Roman"/>
                <a:cs typeface="Times New Roman"/>
              </a:rPr>
              <a:t>mf</a:t>
            </a:r>
            <a:r>
              <a:rPr lang="en-US" sz="2000" dirty="0" smtClean="0">
                <a:latin typeface="Times New Roman"/>
                <a:cs typeface="Times New Roman"/>
              </a:rPr>
              <a:t>)/(</a:t>
            </a:r>
            <a:r>
              <a:rPr lang="en-US" sz="2000" dirty="0" err="1" smtClean="0">
                <a:latin typeface="Times New Roman"/>
                <a:cs typeface="Times New Roman"/>
              </a:rPr>
              <a:t>u</a:t>
            </a:r>
            <a:r>
              <a:rPr lang="en-US" sz="2000" baseline="-25000" dirty="0" err="1" smtClean="0">
                <a:latin typeface="Times New Roman"/>
                <a:cs typeface="Times New Roman"/>
              </a:rPr>
              <a:t>b</a:t>
            </a:r>
            <a:r>
              <a:rPr lang="en-US" sz="2000" dirty="0" err="1" smtClean="0">
                <a:latin typeface="Times New Roman"/>
                <a:cs typeface="Times New Roman"/>
              </a:rPr>
              <a:t>-u</a:t>
            </a:r>
            <a:r>
              <a:rPr lang="en-US" sz="2000" baseline="-25000" dirty="0" err="1" smtClean="0">
                <a:latin typeface="Times New Roman"/>
                <a:cs typeface="Times New Roman"/>
              </a:rPr>
              <a:t>mf</a:t>
            </a:r>
            <a:r>
              <a:rPr lang="en-US" sz="2000" dirty="0" smtClean="0">
                <a:latin typeface="Times New Roman"/>
                <a:cs typeface="Times New Roman"/>
              </a:rPr>
              <a:t>)</a:t>
            </a:r>
          </a:p>
          <a:p>
            <a:pPr algn="ctr"/>
            <a:r>
              <a:rPr lang="en-US" sz="2000" dirty="0" smtClean="0">
                <a:latin typeface="Times New Roman"/>
                <a:cs typeface="Times New Roman"/>
              </a:rPr>
              <a:t>(bubble fraction)</a:t>
            </a:r>
            <a:endParaRPr lang="en-US" sz="2000" dirty="0">
              <a:latin typeface="Times New Roman" pitchFamily="18" charset="0"/>
              <a:cs typeface="Times New Roman" pitchFamily="18" charset="0"/>
            </a:endParaRPr>
          </a:p>
        </p:txBody>
      </p:sp>
      <p:sp>
        <p:nvSpPr>
          <p:cNvPr id="40" name="Rectangle 39"/>
          <p:cNvSpPr/>
          <p:nvPr/>
        </p:nvSpPr>
        <p:spPr>
          <a:xfrm>
            <a:off x="0" y="4648200"/>
            <a:ext cx="10134600" cy="2031325"/>
          </a:xfrm>
          <a:prstGeom prst="rect">
            <a:avLst/>
          </a:prstGeom>
        </p:spPr>
        <p:txBody>
          <a:bodyPr wrap="square">
            <a:spAutoFit/>
          </a:bodyPr>
          <a:lstStyle/>
          <a:p>
            <a:r>
              <a:rPr lang="en-US" b="1" dirty="0" smtClean="0">
                <a:latin typeface="Times New Roman" pitchFamily="18" charset="0"/>
                <a:cs typeface="Times New Roman" pitchFamily="18" charset="0"/>
              </a:rPr>
              <a:t>Assumptions:</a:t>
            </a:r>
          </a:p>
          <a:p>
            <a:r>
              <a:rPr lang="en-US" dirty="0" smtClean="0">
                <a:latin typeface="Times New Roman" pitchFamily="18" charset="0"/>
                <a:cs typeface="Times New Roman" pitchFamily="18" charset="0"/>
              </a:rPr>
              <a:t>Bubble phase is solids free </a:t>
            </a:r>
            <a:r>
              <a:rPr lang="el-GR" i="1" dirty="0" smtClean="0">
                <a:latin typeface="Times New Roman" pitchFamily="18" charset="0"/>
                <a:cs typeface="Times New Roman" pitchFamily="18" charset="0"/>
              </a:rPr>
              <a:t>ε</a:t>
            </a:r>
            <a:r>
              <a:rPr lang="en-US" i="1" baseline="-25000" dirty="0" smtClean="0">
                <a:latin typeface="Times New Roman" pitchFamily="18" charset="0"/>
                <a:cs typeface="Times New Roman" pitchFamily="18" charset="0"/>
              </a:rPr>
              <a:t>b</a:t>
            </a:r>
            <a:r>
              <a:rPr lang="en-US" i="1" dirty="0" smtClean="0">
                <a:latin typeface="Times New Roman" pitchFamily="18" charset="0"/>
                <a:cs typeface="Times New Roman" pitchFamily="18" charset="0"/>
              </a:rPr>
              <a:t>=1</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Solids in emulsion phase have 0 velocity: </a:t>
            </a:r>
            <a:r>
              <a:rPr lang="en-US" i="1" dirty="0" smtClean="0">
                <a:latin typeface="Times New Roman" pitchFamily="18" charset="0"/>
                <a:cs typeface="Times New Roman" pitchFamily="18" charset="0"/>
              </a:rPr>
              <a:t>u</a:t>
            </a:r>
            <a:r>
              <a:rPr lang="en-US" i="1" baseline="-25000" dirty="0" smtClean="0">
                <a:latin typeface="Times New Roman" pitchFamily="18" charset="0"/>
                <a:cs typeface="Times New Roman" pitchFamily="18" charset="0"/>
              </a:rPr>
              <a:t>s</a:t>
            </a:r>
            <a:r>
              <a:rPr lang="en-US" i="1" dirty="0" smtClean="0">
                <a:latin typeface="Times New Roman" pitchFamily="18" charset="0"/>
                <a:cs typeface="Times New Roman" pitchFamily="18" charset="0"/>
              </a:rPr>
              <a:t>=0</a:t>
            </a:r>
          </a:p>
          <a:p>
            <a:r>
              <a:rPr lang="en-US" dirty="0" smtClean="0">
                <a:latin typeface="Times New Roman" pitchFamily="18" charset="0"/>
                <a:cs typeface="Times New Roman" pitchFamily="18" charset="0"/>
              </a:rPr>
              <a:t>Emulsion gas and solids are well mixed</a:t>
            </a:r>
          </a:p>
          <a:p>
            <a:r>
              <a:rPr lang="en-US" dirty="0" smtClean="0">
                <a:latin typeface="Times New Roman" pitchFamily="18" charset="0"/>
                <a:cs typeface="Times New Roman" pitchFamily="18" charset="0"/>
              </a:rPr>
              <a:t>Emulsion is at minimum fluidizing conditions: </a:t>
            </a:r>
            <a:r>
              <a:rPr lang="en-US" i="1" dirty="0" err="1" smtClean="0">
                <a:latin typeface="Times New Roman" pitchFamily="18" charset="0"/>
                <a:cs typeface="Times New Roman" pitchFamily="18" charset="0"/>
              </a:rPr>
              <a:t>u</a:t>
            </a:r>
            <a:r>
              <a:rPr lang="en-US" i="1" baseline="-25000" dirty="0" err="1" smtClean="0">
                <a:latin typeface="Times New Roman" pitchFamily="18" charset="0"/>
                <a:cs typeface="Times New Roman" pitchFamily="18" charset="0"/>
              </a:rPr>
              <a:t>e</a:t>
            </a:r>
            <a:r>
              <a:rPr lang="en-US" i="1" dirty="0" smtClean="0">
                <a:latin typeface="Times New Roman" pitchFamily="18" charset="0"/>
                <a:cs typeface="Times New Roman" pitchFamily="18" charset="0"/>
              </a:rPr>
              <a:t>=</a:t>
            </a:r>
            <a:r>
              <a:rPr lang="en-US" i="1" dirty="0" err="1" smtClean="0">
                <a:latin typeface="Times New Roman" pitchFamily="18" charset="0"/>
                <a:cs typeface="Times New Roman" pitchFamily="18" charset="0"/>
              </a:rPr>
              <a:t>u</a:t>
            </a:r>
            <a:r>
              <a:rPr lang="en-US" i="1" baseline="-25000" dirty="0" err="1" smtClean="0">
                <a:latin typeface="Times New Roman" pitchFamily="18" charset="0"/>
                <a:cs typeface="Times New Roman" pitchFamily="18" charset="0"/>
              </a:rPr>
              <a:t>mf</a:t>
            </a:r>
            <a:r>
              <a:rPr lang="en-US" i="1" dirty="0" smtClean="0">
                <a:latin typeface="Times New Roman" pitchFamily="18" charset="0"/>
                <a:cs typeface="Times New Roman" pitchFamily="18" charset="0"/>
              </a:rPr>
              <a:t>/</a:t>
            </a:r>
            <a:r>
              <a:rPr lang="el-GR" i="1" dirty="0" smtClean="0">
                <a:latin typeface="Times New Roman" pitchFamily="18" charset="0"/>
                <a:cs typeface="Times New Roman" pitchFamily="18" charset="0"/>
              </a:rPr>
              <a:t>ε</a:t>
            </a:r>
            <a:r>
              <a:rPr lang="en-US" i="1" baseline="-25000" dirty="0" smtClean="0">
                <a:latin typeface="Times New Roman" pitchFamily="18" charset="0"/>
                <a:cs typeface="Times New Roman" pitchFamily="18" charset="0"/>
              </a:rPr>
              <a:t>mf  </a:t>
            </a:r>
            <a:r>
              <a:rPr lang="el-GR" i="1" dirty="0" smtClean="0">
                <a:latin typeface="Times New Roman" pitchFamily="18" charset="0"/>
                <a:cs typeface="Times New Roman" pitchFamily="18" charset="0"/>
              </a:rPr>
              <a:t>ε</a:t>
            </a:r>
            <a:r>
              <a:rPr lang="en-US" i="1" baseline="-25000" dirty="0" smtClean="0">
                <a:latin typeface="Times New Roman" pitchFamily="18" charset="0"/>
                <a:cs typeface="Times New Roman" pitchFamily="18" charset="0"/>
              </a:rPr>
              <a:t>e</a:t>
            </a:r>
            <a:r>
              <a:rPr lang="en-US" i="1" dirty="0" smtClean="0">
                <a:latin typeface="Times New Roman" pitchFamily="18" charset="0"/>
                <a:cs typeface="Times New Roman" pitchFamily="18" charset="0"/>
              </a:rPr>
              <a:t>=</a:t>
            </a:r>
            <a:r>
              <a:rPr lang="el-GR" i="1" dirty="0" smtClean="0">
                <a:latin typeface="Times New Roman" pitchFamily="18" charset="0"/>
                <a:cs typeface="Times New Roman" pitchFamily="18" charset="0"/>
              </a:rPr>
              <a:t> ε</a:t>
            </a:r>
            <a:r>
              <a:rPr lang="en-US" i="1" baseline="-25000" dirty="0" smtClean="0">
                <a:latin typeface="Times New Roman" pitchFamily="18" charset="0"/>
                <a:cs typeface="Times New Roman" pitchFamily="18" charset="0"/>
              </a:rPr>
              <a:t>mf</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All excess gas </a:t>
            </a:r>
            <a:r>
              <a:rPr lang="en-US" i="1" dirty="0" smtClean="0">
                <a:latin typeface="Times New Roman" pitchFamily="18" charset="0"/>
                <a:cs typeface="Times New Roman" pitchFamily="18" charset="0"/>
              </a:rPr>
              <a:t>u-</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1-</a:t>
            </a:r>
            <a:r>
              <a:rPr lang="el-GR" dirty="0" smtClean="0">
                <a:latin typeface="Times New Roman" pitchFamily="18" charset="0"/>
                <a:cs typeface="Times New Roman" pitchFamily="18" charset="0"/>
              </a:rPr>
              <a:t>δ</a:t>
            </a:r>
            <a:r>
              <a:rPr lang="en-US" dirty="0" smtClean="0">
                <a:latin typeface="Times New Roman" pitchFamily="18" charset="0"/>
                <a:cs typeface="Times New Roman" pitchFamily="18" charset="0"/>
              </a:rPr>
              <a:t>)</a:t>
            </a:r>
            <a:r>
              <a:rPr lang="en-US" i="1" dirty="0" err="1" smtClean="0">
                <a:latin typeface="Times New Roman" pitchFamily="18" charset="0"/>
                <a:cs typeface="Times New Roman" pitchFamily="18" charset="0"/>
              </a:rPr>
              <a:t>u</a:t>
            </a:r>
            <a:r>
              <a:rPr lang="en-US" i="1" baseline="-25000" dirty="0" err="1" smtClean="0">
                <a:latin typeface="Times New Roman" pitchFamily="18" charset="0"/>
                <a:cs typeface="Times New Roman" pitchFamily="18" charset="0"/>
              </a:rPr>
              <a:t>mf</a:t>
            </a:r>
            <a:r>
              <a:rPr lang="en-US" i="1" baseline="-25000" dirty="0" smtClean="0">
                <a:latin typeface="Times New Roman" pitchFamily="18" charset="0"/>
                <a:cs typeface="Times New Roman" pitchFamily="18" charset="0"/>
              </a:rPr>
              <a:t> </a:t>
            </a:r>
            <a:r>
              <a:rPr lang="en-US" i="1"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flows through the bubble phase</a:t>
            </a:r>
          </a:p>
          <a:p>
            <a:r>
              <a:rPr lang="en-US" dirty="0" smtClean="0">
                <a:latin typeface="Times New Roman" pitchFamily="18" charset="0"/>
                <a:cs typeface="Times New Roman" pitchFamily="18" charset="0"/>
              </a:rPr>
              <a:t>Mean bed </a:t>
            </a:r>
            <a:r>
              <a:rPr lang="en-US" dirty="0" err="1" smtClean="0">
                <a:latin typeface="Times New Roman" pitchFamily="18" charset="0"/>
                <a:cs typeface="Times New Roman" pitchFamily="18" charset="0"/>
              </a:rPr>
              <a:t>voidage</a:t>
            </a:r>
            <a:r>
              <a:rPr lang="en-US" dirty="0" smtClean="0">
                <a:latin typeface="Times New Roman" pitchFamily="18" charset="0"/>
                <a:cs typeface="Times New Roman" pitchFamily="18" charset="0"/>
              </a:rPr>
              <a:t> given by</a:t>
            </a:r>
            <a:r>
              <a:rPr lang="en-US" sz="1100" dirty="0" smtClean="0">
                <a:latin typeface="Times New Roman" pitchFamily="18" charset="0"/>
                <a:cs typeface="Times New Roman" pitchFamily="18" charset="0"/>
              </a:rPr>
              <a:t>: </a:t>
            </a:r>
            <a:r>
              <a:rPr lang="el-GR" i="1" dirty="0" smtClean="0">
                <a:latin typeface="Times New Roman" pitchFamily="18" charset="0"/>
                <a:cs typeface="Times New Roman" pitchFamily="18" charset="0"/>
              </a:rPr>
              <a:t>ε</a:t>
            </a:r>
            <a:r>
              <a:rPr lang="en-US" i="1" dirty="0" smtClean="0">
                <a:latin typeface="Times New Roman" pitchFamily="18" charset="0"/>
                <a:cs typeface="Times New Roman" pitchFamily="18" charset="0"/>
              </a:rPr>
              <a:t>=</a:t>
            </a:r>
            <a:r>
              <a:rPr lang="el-GR" i="1" dirty="0" smtClean="0">
                <a:latin typeface="Times New Roman" pitchFamily="18" charset="0"/>
                <a:cs typeface="Times New Roman" pitchFamily="18" charset="0"/>
              </a:rPr>
              <a:t> </a:t>
            </a:r>
            <a:r>
              <a:rPr lang="el-GR" dirty="0" smtClean="0">
                <a:latin typeface="Times New Roman" pitchFamily="18" charset="0"/>
                <a:cs typeface="Times New Roman" pitchFamily="18" charset="0"/>
              </a:rPr>
              <a:t>δ</a:t>
            </a:r>
            <a:r>
              <a:rPr lang="el-GR" i="1" dirty="0" smtClean="0">
                <a:latin typeface="Times New Roman" pitchFamily="18" charset="0"/>
                <a:cs typeface="Times New Roman" pitchFamily="18" charset="0"/>
              </a:rPr>
              <a:t>ε</a:t>
            </a:r>
            <a:r>
              <a:rPr lang="en-US" i="1" baseline="-25000" dirty="0" smtClean="0">
                <a:latin typeface="Times New Roman" pitchFamily="18" charset="0"/>
                <a:cs typeface="Times New Roman" pitchFamily="18" charset="0"/>
              </a:rPr>
              <a:t>b</a:t>
            </a:r>
            <a:r>
              <a:rPr lang="en-US" i="1"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a:t>
            </a:r>
            <a:r>
              <a:rPr lang="en-US" i="1" dirty="0" smtClean="0">
                <a:latin typeface="Times New Roman" pitchFamily="18" charset="0"/>
                <a:cs typeface="Times New Roman" pitchFamily="18" charset="0"/>
              </a:rPr>
              <a:t>1-</a:t>
            </a:r>
            <a:r>
              <a:rPr lang="el-GR" dirty="0" smtClean="0">
                <a:latin typeface="Times New Roman" pitchFamily="18" charset="0"/>
                <a:cs typeface="Times New Roman" pitchFamily="18" charset="0"/>
              </a:rPr>
              <a:t>δ</a:t>
            </a:r>
            <a:r>
              <a:rPr lang="en-US" dirty="0" smtClean="0">
                <a:latin typeface="Times New Roman" pitchFamily="18" charset="0"/>
                <a:cs typeface="Times New Roman" pitchFamily="18" charset="0"/>
              </a:rPr>
              <a:t>)</a:t>
            </a:r>
            <a:r>
              <a:rPr lang="el-GR" i="1" dirty="0" smtClean="0">
                <a:latin typeface="Times New Roman" pitchFamily="18" charset="0"/>
                <a:cs typeface="Times New Roman" pitchFamily="18" charset="0"/>
              </a:rPr>
              <a:t> ε</a:t>
            </a:r>
            <a:r>
              <a:rPr lang="en-US" i="1" baseline="-25000" dirty="0" smtClean="0">
                <a:latin typeface="Times New Roman" pitchFamily="18" charset="0"/>
                <a:cs typeface="Times New Roman" pitchFamily="18" charset="0"/>
              </a:rPr>
              <a:t>mf</a:t>
            </a:r>
            <a:endParaRPr lang="en-US" dirty="0">
              <a:latin typeface="Times New Roman" pitchFamily="18" charset="0"/>
              <a:cs typeface="Times New Roman" pitchFamily="18" charset="0"/>
            </a:endParaRPr>
          </a:p>
        </p:txBody>
      </p:sp>
      <p:sp>
        <p:nvSpPr>
          <p:cNvPr id="28" name="Slide Number Placeholder 27"/>
          <p:cNvSpPr>
            <a:spLocks noGrp="1"/>
          </p:cNvSpPr>
          <p:nvPr>
            <p:ph type="sldNum" sz="quarter" idx="12"/>
          </p:nvPr>
        </p:nvSpPr>
        <p:spPr>
          <a:xfrm>
            <a:off x="7010400" y="6477000"/>
            <a:ext cx="2133600" cy="365125"/>
          </a:xfrm>
        </p:spPr>
        <p:txBody>
          <a:bodyPr/>
          <a:lstStyle/>
          <a:p>
            <a:fld id="{363B52E4-3519-4D9D-9522-29F1CCF07EB6}" type="slidenum">
              <a:rPr lang="en-US" smtClean="0"/>
              <a:pPr/>
              <a:t>25</a:t>
            </a:fld>
            <a:endParaRPr lang="en-US" dirty="0"/>
          </a:p>
        </p:txBody>
      </p:sp>
      <p:sp>
        <p:nvSpPr>
          <p:cNvPr id="29" name="Rectangle 28"/>
          <p:cNvSpPr/>
          <p:nvPr/>
        </p:nvSpPr>
        <p:spPr>
          <a:xfrm>
            <a:off x="457200" y="2438400"/>
            <a:ext cx="377026" cy="369332"/>
          </a:xfrm>
          <a:prstGeom prst="rect">
            <a:avLst/>
          </a:prstGeom>
        </p:spPr>
        <p:txBody>
          <a:bodyPr wrap="none">
            <a:spAutoFit/>
          </a:bodyPr>
          <a:lstStyle/>
          <a:p>
            <a:r>
              <a:rPr lang="en-US" i="1" dirty="0" smtClean="0">
                <a:latin typeface="Times New Roman" pitchFamily="18" charset="0"/>
                <a:cs typeface="Times New Roman" pitchFamily="18" charset="0"/>
              </a:rPr>
              <a:t>d</a:t>
            </a:r>
            <a:r>
              <a:rPr lang="en-US" i="1" baseline="-25000" dirty="0" smtClean="0">
                <a:latin typeface="Times New Roman" pitchFamily="18" charset="0"/>
                <a:cs typeface="Times New Roman" pitchFamily="18" charset="0"/>
              </a:rPr>
              <a:t>b</a:t>
            </a:r>
            <a:endParaRPr lang="en-US" dirty="0"/>
          </a:p>
        </p:txBody>
      </p:sp>
      <p:sp>
        <p:nvSpPr>
          <p:cNvPr id="30" name="Left Brace 29"/>
          <p:cNvSpPr/>
          <p:nvPr/>
        </p:nvSpPr>
        <p:spPr>
          <a:xfrm>
            <a:off x="838200" y="2362200"/>
            <a:ext cx="914400" cy="533400"/>
          </a:xfrm>
          <a:prstGeom prst="leftBrace">
            <a:avLst>
              <a:gd name="adj1" fmla="val 16695"/>
              <a:gd name="adj2" fmla="val 5209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ight Arrow 31"/>
          <p:cNvSpPr/>
          <p:nvPr/>
        </p:nvSpPr>
        <p:spPr>
          <a:xfrm>
            <a:off x="3352800" y="2895600"/>
            <a:ext cx="457200" cy="304800"/>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a:off x="6019800" y="2971800"/>
            <a:ext cx="457200" cy="304800"/>
          </a:xfrm>
          <a:prstGeom prst="rightArrow">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7086600" y="2438399"/>
            <a:ext cx="738220" cy="1842215"/>
          </a:xfrm>
          <a:prstGeom prst="roundRect">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984540" y="1523999"/>
            <a:ext cx="1113740" cy="923330"/>
          </a:xfrm>
          <a:prstGeom prst="rect">
            <a:avLst/>
          </a:prstGeom>
          <a:noFill/>
        </p:spPr>
        <p:txBody>
          <a:bodyPr wrap="square" rtlCol="0">
            <a:spAutoFit/>
          </a:bodyPr>
          <a:lstStyle/>
          <a:p>
            <a:pPr algn="ctr"/>
            <a:r>
              <a:rPr lang="en-US" b="1" dirty="0" smtClean="0"/>
              <a:t>Emulsion phase</a:t>
            </a:r>
          </a:p>
          <a:p>
            <a:pPr algn="ctr"/>
            <a:r>
              <a:rPr lang="en-US" b="1" dirty="0" smtClean="0"/>
              <a:t>(CSTR)</a:t>
            </a:r>
            <a:endParaRPr lang="en-US" b="1" dirty="0"/>
          </a:p>
        </p:txBody>
      </p:sp>
      <p:sp>
        <p:nvSpPr>
          <p:cNvPr id="44" name="TextBox 43"/>
          <p:cNvSpPr txBox="1"/>
          <p:nvPr/>
        </p:nvSpPr>
        <p:spPr>
          <a:xfrm>
            <a:off x="6941820" y="1568410"/>
            <a:ext cx="990600" cy="923330"/>
          </a:xfrm>
          <a:prstGeom prst="rect">
            <a:avLst/>
          </a:prstGeom>
          <a:noFill/>
        </p:spPr>
        <p:txBody>
          <a:bodyPr wrap="square" rtlCol="0">
            <a:spAutoFit/>
          </a:bodyPr>
          <a:lstStyle/>
          <a:p>
            <a:pPr algn="ctr"/>
            <a:r>
              <a:rPr lang="en-US" b="1" dirty="0" smtClean="0">
                <a:solidFill>
                  <a:schemeClr val="accent6">
                    <a:lumMod val="75000"/>
                  </a:schemeClr>
                </a:solidFill>
              </a:rPr>
              <a:t>Bubble phase</a:t>
            </a:r>
          </a:p>
          <a:p>
            <a:pPr algn="ctr"/>
            <a:r>
              <a:rPr lang="en-US" b="1" dirty="0" smtClean="0">
                <a:solidFill>
                  <a:schemeClr val="accent6">
                    <a:lumMod val="75000"/>
                  </a:schemeClr>
                </a:solidFill>
              </a:rPr>
              <a:t>(PFR)</a:t>
            </a:r>
            <a:endParaRPr lang="en-US" b="1" dirty="0">
              <a:solidFill>
                <a:schemeClr val="accent6">
                  <a:lumMod val="75000"/>
                </a:schemeClr>
              </a:solidFill>
            </a:endParaRPr>
          </a:p>
        </p:txBody>
      </p:sp>
      <p:sp>
        <p:nvSpPr>
          <p:cNvPr id="45" name="Rounded Rectangle 44"/>
          <p:cNvSpPr/>
          <p:nvPr/>
        </p:nvSpPr>
        <p:spPr>
          <a:xfrm>
            <a:off x="8153400" y="2438399"/>
            <a:ext cx="762000" cy="1842215"/>
          </a:xfrm>
          <a:prstGeom prst="roundRect">
            <a:avLst/>
          </a:prstGeom>
          <a:solidFill>
            <a:schemeClr val="bg2">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p:cNvPicPr>
            <a:picLocks noChangeAspect="1" noChangeArrowheads="1"/>
          </p:cNvPicPr>
          <p:nvPr/>
        </p:nvPicPr>
        <p:blipFill>
          <a:blip r:embed="rId4" cstate="print"/>
          <a:srcRect/>
          <a:stretch>
            <a:fillRect/>
          </a:stretch>
        </p:blipFill>
        <p:spPr bwMode="auto">
          <a:xfrm>
            <a:off x="8305800" y="2895599"/>
            <a:ext cx="533400" cy="850555"/>
          </a:xfrm>
          <a:prstGeom prst="rect">
            <a:avLst/>
          </a:prstGeom>
          <a:noFill/>
          <a:ln w="9525">
            <a:noFill/>
            <a:miter lim="800000"/>
            <a:headEnd/>
            <a:tailEnd/>
          </a:ln>
          <a:effectLst/>
        </p:spPr>
      </p:pic>
      <p:cxnSp>
        <p:nvCxnSpPr>
          <p:cNvPr id="48" name="Straight Arrow Connector 47"/>
          <p:cNvCxnSpPr/>
          <p:nvPr/>
        </p:nvCxnSpPr>
        <p:spPr>
          <a:xfrm rot="5400000" flipH="1" flipV="1">
            <a:off x="5982494" y="3327320"/>
            <a:ext cx="1905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Can 49"/>
          <p:cNvSpPr/>
          <p:nvPr/>
        </p:nvSpPr>
        <p:spPr>
          <a:xfrm>
            <a:off x="7315200" y="3047999"/>
            <a:ext cx="304800" cy="609600"/>
          </a:xfrm>
          <a:prstGeom prst="can">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16200000">
            <a:off x="5344394" y="3203421"/>
            <a:ext cx="2786947" cy="369332"/>
          </a:xfrm>
          <a:prstGeom prst="rect">
            <a:avLst/>
          </a:prstGeom>
          <a:noFill/>
        </p:spPr>
        <p:txBody>
          <a:bodyPr wrap="square" rtlCol="0">
            <a:spAutoFit/>
          </a:bodyPr>
          <a:lstStyle/>
          <a:p>
            <a:pPr algn="ctr"/>
            <a:r>
              <a:rPr lang="en-US" dirty="0" smtClean="0"/>
              <a:t>Reactor Height (z)</a:t>
            </a:r>
            <a:endParaRPr lang="en-US" dirty="0"/>
          </a:p>
        </p:txBody>
      </p:sp>
      <p:sp>
        <p:nvSpPr>
          <p:cNvPr id="58" name="Left-Right Arrow 57"/>
          <p:cNvSpPr/>
          <p:nvPr/>
        </p:nvSpPr>
        <p:spPr>
          <a:xfrm>
            <a:off x="7818120" y="3733799"/>
            <a:ext cx="335280" cy="242015"/>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eft-Right Arrow 58"/>
          <p:cNvSpPr/>
          <p:nvPr/>
        </p:nvSpPr>
        <p:spPr>
          <a:xfrm>
            <a:off x="7848600" y="3276599"/>
            <a:ext cx="304800" cy="228600"/>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eft-Right Arrow 59"/>
          <p:cNvSpPr/>
          <p:nvPr/>
        </p:nvSpPr>
        <p:spPr>
          <a:xfrm>
            <a:off x="7848600" y="2743199"/>
            <a:ext cx="304800" cy="228600"/>
          </a:xfrm>
          <a:prstGeom prst="lef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7162800" y="4800600"/>
            <a:ext cx="1600200" cy="369332"/>
          </a:xfrm>
          <a:prstGeom prst="rect">
            <a:avLst/>
          </a:prstGeom>
          <a:noFill/>
          <a:ln>
            <a:solidFill>
              <a:schemeClr val="tx1"/>
            </a:solidFill>
          </a:ln>
        </p:spPr>
        <p:txBody>
          <a:bodyPr wrap="square" rtlCol="0">
            <a:spAutoFit/>
          </a:bodyPr>
          <a:lstStyle/>
          <a:p>
            <a:pPr algn="ctr"/>
            <a:r>
              <a:rPr lang="en-US" dirty="0" smtClean="0"/>
              <a:t>Inflow</a:t>
            </a:r>
            <a:r>
              <a:rPr lang="en-US" dirty="0" smtClean="0">
                <a:sym typeface="Wingdings" pitchFamily="2" charset="2"/>
              </a:rPr>
              <a:t>: u</a:t>
            </a:r>
            <a:r>
              <a:rPr lang="en-US" baseline="-25000" dirty="0" smtClean="0">
                <a:sym typeface="Wingdings" pitchFamily="2" charset="2"/>
              </a:rPr>
              <a:t>0</a:t>
            </a:r>
            <a:endParaRPr lang="en-US" dirty="0"/>
          </a:p>
        </p:txBody>
      </p:sp>
      <p:cxnSp>
        <p:nvCxnSpPr>
          <p:cNvPr id="62" name="Elbow Connector 61"/>
          <p:cNvCxnSpPr>
            <a:stCxn id="61" idx="0"/>
            <a:endCxn id="42" idx="2"/>
          </p:cNvCxnSpPr>
          <p:nvPr/>
        </p:nvCxnSpPr>
        <p:spPr>
          <a:xfrm rot="16200000" flipV="1">
            <a:off x="7449312" y="4287012"/>
            <a:ext cx="519986" cy="507190"/>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Elbow Connector 62"/>
          <p:cNvCxnSpPr>
            <a:stCxn id="61" idx="0"/>
            <a:endCxn id="45" idx="2"/>
          </p:cNvCxnSpPr>
          <p:nvPr/>
        </p:nvCxnSpPr>
        <p:spPr>
          <a:xfrm rot="5400000" flipH="1" flipV="1">
            <a:off x="7988657" y="4254857"/>
            <a:ext cx="519986" cy="571500"/>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P spid="18" grpId="0" animBg="1"/>
      <p:bldP spid="19" grpId="0" animBg="1"/>
      <p:bldP spid="20" grpId="0"/>
      <p:bldP spid="23" grpId="0" animBg="1"/>
      <p:bldP spid="34" grpId="0" animBg="1"/>
      <p:bldP spid="35" grpId="0"/>
      <p:bldP spid="37" grpId="0"/>
      <p:bldP spid="38" grpId="0" animBg="1"/>
      <p:bldP spid="39" grpId="0"/>
      <p:bldP spid="40" grpId="0"/>
      <p:bldP spid="29" grpId="0"/>
      <p:bldP spid="30" grpId="0" animBg="1"/>
      <p:bldP spid="32" grpId="0" animBg="1"/>
      <p:bldP spid="41" grpId="0" animBg="1"/>
      <p:bldP spid="42" grpId="0" animBg="1"/>
      <p:bldP spid="43" grpId="0"/>
      <p:bldP spid="44" grpId="0"/>
      <p:bldP spid="45" grpId="0" animBg="1"/>
      <p:bldP spid="50" grpId="0" animBg="1"/>
      <p:bldP spid="52" grpId="0"/>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Oval 3"/>
          <p:cNvSpPr>
            <a:spLocks noChangeAspect="1"/>
          </p:cNvSpPr>
          <p:nvPr/>
        </p:nvSpPr>
        <p:spPr>
          <a:xfrm>
            <a:off x="3657601" y="2492827"/>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ord 5"/>
          <p:cNvSpPr>
            <a:spLocks noChangeAspect="1"/>
          </p:cNvSpPr>
          <p:nvPr/>
        </p:nvSpPr>
        <p:spPr>
          <a:xfrm rot="16200000">
            <a:off x="3657601" y="2514599"/>
            <a:ext cx="1828800" cy="1828800"/>
          </a:xfrm>
          <a:prstGeom prst="chord">
            <a:avLst>
              <a:gd name="adj1" fmla="val 5431604"/>
              <a:gd name="adj2" fmla="val 161746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6400800" y="2492828"/>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hord 7"/>
          <p:cNvSpPr>
            <a:spLocks noChangeAspect="1"/>
          </p:cNvSpPr>
          <p:nvPr/>
        </p:nvSpPr>
        <p:spPr>
          <a:xfrm rot="16200000">
            <a:off x="6400800" y="2514600"/>
            <a:ext cx="1828800" cy="1828800"/>
          </a:xfrm>
          <a:prstGeom prst="chord">
            <a:avLst>
              <a:gd name="adj1" fmla="val 8180852"/>
              <a:gd name="adj2" fmla="val 1345514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a:spLocks noChangeAspect="1"/>
          </p:cNvSpPr>
          <p:nvPr/>
        </p:nvSpPr>
        <p:spPr>
          <a:xfrm>
            <a:off x="914398" y="2514600"/>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ord 9"/>
          <p:cNvSpPr>
            <a:spLocks noChangeAspect="1"/>
          </p:cNvSpPr>
          <p:nvPr/>
        </p:nvSpPr>
        <p:spPr>
          <a:xfrm rot="16200000">
            <a:off x="914399" y="2514600"/>
            <a:ext cx="1828800" cy="1828800"/>
          </a:xfrm>
          <a:prstGeom prst="chord">
            <a:avLst>
              <a:gd name="adj1" fmla="val 2710334"/>
              <a:gd name="adj2" fmla="val 1886949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04256" y="4876800"/>
            <a:ext cx="838200" cy="381000"/>
          </a:xfrm>
          <a:prstGeom prst="rect">
            <a:avLst/>
          </a:prstGeom>
          <a:noFill/>
        </p:spPr>
        <p:txBody>
          <a:bodyPr wrap="square" rtlCol="0">
            <a:spAutoFit/>
          </a:bodyPr>
          <a:lstStyle/>
          <a:p>
            <a:pPr algn="ctr"/>
            <a:r>
              <a:rPr lang="en-US" dirty="0" smtClean="0"/>
              <a:t>45</a:t>
            </a:r>
            <a:endParaRPr lang="en-US" dirty="0"/>
          </a:p>
        </p:txBody>
      </p:sp>
      <p:sp>
        <p:nvSpPr>
          <p:cNvPr id="12" name="TextBox 11"/>
          <p:cNvSpPr txBox="1"/>
          <p:nvPr/>
        </p:nvSpPr>
        <p:spPr>
          <a:xfrm>
            <a:off x="4114800" y="4953000"/>
            <a:ext cx="838200" cy="381000"/>
          </a:xfrm>
          <a:prstGeom prst="rect">
            <a:avLst/>
          </a:prstGeom>
          <a:noFill/>
        </p:spPr>
        <p:txBody>
          <a:bodyPr wrap="square" rtlCol="0">
            <a:spAutoFit/>
          </a:bodyPr>
          <a:lstStyle/>
          <a:p>
            <a:pPr algn="ctr"/>
            <a:r>
              <a:rPr lang="en-US" dirty="0" smtClean="0"/>
              <a:t>90</a:t>
            </a:r>
            <a:endParaRPr lang="en-US" dirty="0"/>
          </a:p>
        </p:txBody>
      </p:sp>
      <p:sp>
        <p:nvSpPr>
          <p:cNvPr id="13" name="TextBox 12"/>
          <p:cNvSpPr txBox="1"/>
          <p:nvPr/>
        </p:nvSpPr>
        <p:spPr>
          <a:xfrm>
            <a:off x="6781800" y="4876800"/>
            <a:ext cx="838200" cy="381000"/>
          </a:xfrm>
          <a:prstGeom prst="rect">
            <a:avLst/>
          </a:prstGeom>
          <a:noFill/>
        </p:spPr>
        <p:txBody>
          <a:bodyPr wrap="square" rtlCol="0">
            <a:spAutoFit/>
          </a:bodyPr>
          <a:lstStyle/>
          <a:p>
            <a:pPr algn="ctr"/>
            <a:r>
              <a:rPr lang="en-US" dirty="0" smtClean="0"/>
              <a:t>135</a:t>
            </a:r>
            <a:endParaRPr lang="en-US" dirty="0"/>
          </a:p>
        </p:txBody>
      </p:sp>
      <p:grpSp>
        <p:nvGrpSpPr>
          <p:cNvPr id="21" name="Group 20"/>
          <p:cNvGrpSpPr/>
          <p:nvPr/>
        </p:nvGrpSpPr>
        <p:grpSpPr>
          <a:xfrm>
            <a:off x="3261754" y="1445050"/>
            <a:ext cx="1403586" cy="587558"/>
            <a:chOff x="3261754" y="1445050"/>
            <a:chExt cx="1403586" cy="587558"/>
          </a:xfrm>
        </p:grpSpPr>
        <p:cxnSp>
          <p:nvCxnSpPr>
            <p:cNvPr id="15" name="Straight Connector 14"/>
            <p:cNvCxnSpPr/>
            <p:nvPr/>
          </p:nvCxnSpPr>
          <p:spPr>
            <a:xfrm rot="10800000">
              <a:off x="3261754" y="1445050"/>
              <a:ext cx="700646" cy="587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962400" y="1447800"/>
              <a:ext cx="702940" cy="5848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flipH="1" flipV="1">
              <a:off x="3261754" y="1445050"/>
              <a:ext cx="1403586" cy="27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Isosceles Triangle 21"/>
          <p:cNvSpPr/>
          <p:nvPr/>
        </p:nvSpPr>
        <p:spPr>
          <a:xfrm rot="10800000">
            <a:off x="1177925" y="2782951"/>
            <a:ext cx="1298448" cy="64922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hord 22"/>
          <p:cNvSpPr>
            <a:spLocks noChangeAspect="1"/>
          </p:cNvSpPr>
          <p:nvPr/>
        </p:nvSpPr>
        <p:spPr>
          <a:xfrm rot="16200000">
            <a:off x="914400" y="2514600"/>
            <a:ext cx="1828800" cy="1828800"/>
          </a:xfrm>
          <a:prstGeom prst="chord">
            <a:avLst>
              <a:gd name="adj1" fmla="val 5411366"/>
              <a:gd name="adj2" fmla="val 16149804"/>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3124200"/>
            <a:ext cx="381000" cy="215444"/>
          </a:xfrm>
          <a:prstGeom prst="rect">
            <a:avLst/>
          </a:prstGeom>
          <a:noFill/>
        </p:spPr>
        <p:txBody>
          <a:bodyPr wrap="square" rtlCol="0">
            <a:spAutoFit/>
          </a:bodyPr>
          <a:lstStyle/>
          <a:p>
            <a:r>
              <a:rPr lang="en-US" sz="800" dirty="0" err="1" smtClean="0"/>
              <a:t>Apie</a:t>
            </a:r>
            <a:endParaRPr lang="en-US" sz="800" dirty="0"/>
          </a:p>
        </p:txBody>
      </p:sp>
      <p:sp>
        <p:nvSpPr>
          <p:cNvPr id="25" name="TextBox 24"/>
          <p:cNvSpPr txBox="1"/>
          <p:nvPr/>
        </p:nvSpPr>
        <p:spPr>
          <a:xfrm>
            <a:off x="1066800" y="3124200"/>
            <a:ext cx="381000" cy="215444"/>
          </a:xfrm>
          <a:prstGeom prst="rect">
            <a:avLst/>
          </a:prstGeom>
          <a:noFill/>
        </p:spPr>
        <p:txBody>
          <a:bodyPr wrap="square" rtlCol="0">
            <a:spAutoFit/>
          </a:bodyPr>
          <a:lstStyle/>
          <a:p>
            <a:r>
              <a:rPr lang="en-US" sz="800" dirty="0" err="1" smtClean="0"/>
              <a:t>Apie</a:t>
            </a:r>
            <a:endParaRPr lang="en-US" sz="800" dirty="0"/>
          </a:p>
        </p:txBody>
      </p:sp>
      <p:sp>
        <p:nvSpPr>
          <p:cNvPr id="26" name="TextBox 25"/>
          <p:cNvSpPr txBox="1"/>
          <p:nvPr/>
        </p:nvSpPr>
        <p:spPr>
          <a:xfrm>
            <a:off x="1676400" y="2895600"/>
            <a:ext cx="381000" cy="215444"/>
          </a:xfrm>
          <a:prstGeom prst="rect">
            <a:avLst/>
          </a:prstGeom>
          <a:noFill/>
        </p:spPr>
        <p:txBody>
          <a:bodyPr wrap="square" rtlCol="0">
            <a:spAutoFit/>
          </a:bodyPr>
          <a:lstStyle/>
          <a:p>
            <a:r>
              <a:rPr lang="en-US" sz="800" dirty="0" err="1" smtClean="0"/>
              <a:t>Atri</a:t>
            </a:r>
            <a:endParaRPr lang="en-US" sz="800" dirty="0"/>
          </a:p>
        </p:txBody>
      </p:sp>
      <p:sp>
        <p:nvSpPr>
          <p:cNvPr id="27" name="TextBox 26"/>
          <p:cNvSpPr txBox="1"/>
          <p:nvPr/>
        </p:nvSpPr>
        <p:spPr>
          <a:xfrm>
            <a:off x="1524000" y="2514600"/>
            <a:ext cx="609600" cy="215444"/>
          </a:xfrm>
          <a:prstGeom prst="rect">
            <a:avLst/>
          </a:prstGeom>
          <a:noFill/>
        </p:spPr>
        <p:txBody>
          <a:bodyPr wrap="square" rtlCol="0">
            <a:spAutoFit/>
          </a:bodyPr>
          <a:lstStyle/>
          <a:p>
            <a:r>
              <a:rPr lang="en-US" sz="800" b="1" dirty="0" err="1" smtClean="0">
                <a:solidFill>
                  <a:schemeClr val="bg1">
                    <a:lumMod val="95000"/>
                  </a:schemeClr>
                </a:solidFill>
              </a:rPr>
              <a:t>Abubble</a:t>
            </a:r>
            <a:endParaRPr lang="en-US" sz="800" b="1" dirty="0">
              <a:solidFill>
                <a:schemeClr val="bg1">
                  <a:lumMod val="95000"/>
                </a:schemeClr>
              </a:solidFill>
            </a:endParaRPr>
          </a:p>
        </p:txBody>
      </p:sp>
      <p:sp>
        <p:nvSpPr>
          <p:cNvPr id="29" name="TextBox 28"/>
          <p:cNvSpPr txBox="1"/>
          <p:nvPr/>
        </p:nvSpPr>
        <p:spPr>
          <a:xfrm>
            <a:off x="1066800" y="2057400"/>
            <a:ext cx="609600" cy="276999"/>
          </a:xfrm>
          <a:prstGeom prst="rect">
            <a:avLst/>
          </a:prstGeom>
          <a:noFill/>
        </p:spPr>
        <p:txBody>
          <a:bodyPr wrap="square" rtlCol="0">
            <a:spAutoFit/>
          </a:bodyPr>
          <a:lstStyle/>
          <a:p>
            <a:r>
              <a:rPr lang="el-GR" sz="1200" dirty="0" smtClean="0"/>
              <a:t>θ</a:t>
            </a:r>
            <a:r>
              <a:rPr lang="en-US" sz="1200" dirty="0" smtClean="0"/>
              <a:t>w</a:t>
            </a:r>
            <a:endParaRPr lang="en-US" sz="1200" dirty="0"/>
          </a:p>
        </p:txBody>
      </p:sp>
      <p:sp>
        <p:nvSpPr>
          <p:cNvPr id="30" name="Arc 29"/>
          <p:cNvSpPr/>
          <p:nvPr/>
        </p:nvSpPr>
        <p:spPr>
          <a:xfrm rot="16200000">
            <a:off x="838200" y="2286000"/>
            <a:ext cx="1828800" cy="1828800"/>
          </a:xfrm>
          <a:prstGeom prst="arc">
            <a:avLst>
              <a:gd name="adj1" fmla="val 18647318"/>
              <a:gd name="adj2" fmla="val 20457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1600200" y="3733800"/>
            <a:ext cx="381000" cy="215444"/>
          </a:xfrm>
          <a:prstGeom prst="rect">
            <a:avLst/>
          </a:prstGeom>
          <a:noFill/>
        </p:spPr>
        <p:txBody>
          <a:bodyPr wrap="square" rtlCol="0">
            <a:spAutoFit/>
          </a:bodyPr>
          <a:lstStyle/>
          <a:p>
            <a:r>
              <a:rPr lang="en-US" sz="800" dirty="0" err="1" smtClean="0"/>
              <a:t>A_w</a:t>
            </a:r>
            <a:endParaRPr lang="en-US" sz="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5562600" y="1325562"/>
            <a:ext cx="1752600" cy="4443984"/>
          </a:xfrm>
          <a:prstGeom prst="rect">
            <a:avLst/>
          </a:prstGeom>
          <a:ln>
            <a:solidFill>
              <a:schemeClr val="tx1"/>
            </a:solidFill>
          </a:ln>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Discrete</a:t>
            </a:r>
            <a:r>
              <a:rPr kumimoji="0" lang="en-US" sz="1800" b="0" i="0" u="none" strike="noStrike" kern="1200" cap="none" spc="0" normalizeH="0" noProof="0" dirty="0" smtClean="0">
                <a:ln>
                  <a:noFill/>
                </a:ln>
                <a:solidFill>
                  <a:schemeClr val="tx1"/>
                </a:solidFill>
                <a:effectLst/>
                <a:uLnTx/>
                <a:uFillTx/>
                <a:latin typeface="+mn-lt"/>
                <a:ea typeface="+mn-ea"/>
                <a:cs typeface="+mn-cs"/>
              </a:rPr>
              <a:t> Bubble model </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noProof="0" dirty="0" smtClean="0">
                <a:ln>
                  <a:noFill/>
                </a:ln>
                <a:solidFill>
                  <a:schemeClr val="tx1"/>
                </a:solidFill>
                <a:effectLst/>
                <a:uLnTx/>
                <a:uFillTx/>
                <a:latin typeface="+mn-lt"/>
                <a:ea typeface="+mn-ea"/>
                <a:cs typeface="+mn-cs"/>
              </a:rPr>
              <a:t>(DBM)</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baseline="0"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noProof="0" dirty="0" smtClean="0">
              <a:ln>
                <a:noFill/>
              </a:ln>
              <a:solidFill>
                <a:schemeClr val="tx1"/>
              </a:solidFill>
              <a:effectLst/>
              <a:uLnTx/>
              <a:uFillTx/>
              <a:latin typeface="+mn-lt"/>
              <a:ea typeface="+mn-ea"/>
              <a:cs typeface="+mn-cs"/>
            </a:endParaRPr>
          </a:p>
          <a:p>
            <a:pPr algn="ctr"/>
            <a:r>
              <a:rPr lang="en-US" sz="1400" dirty="0" smtClean="0"/>
              <a:t>Industrial scale, solids motion; </a:t>
            </a:r>
            <a:r>
              <a:rPr lang="en-US" sz="1400" dirty="0"/>
              <a:t>bubble behavior</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457200" y="0"/>
            <a:ext cx="8229600" cy="1143000"/>
          </a:xfrm>
        </p:spPr>
        <p:txBody>
          <a:bodyPr>
            <a:normAutofit/>
          </a:bodyPr>
          <a:lstStyle/>
          <a:p>
            <a:r>
              <a:rPr lang="en-US" sz="3200" dirty="0" err="1" smtClean="0"/>
              <a:t>Multiscale</a:t>
            </a:r>
            <a:r>
              <a:rPr lang="en-US" sz="3200" dirty="0" smtClean="0"/>
              <a:t> fluidized bed modeling approaches </a:t>
            </a:r>
            <a:br>
              <a:rPr lang="en-US" sz="3200" dirty="0" smtClean="0"/>
            </a:br>
            <a:r>
              <a:rPr lang="en-US" sz="2400" dirty="0" smtClean="0"/>
              <a:t>(van </a:t>
            </a:r>
            <a:r>
              <a:rPr lang="en-US" sz="2400" dirty="0" err="1" smtClean="0"/>
              <a:t>der</a:t>
            </a:r>
            <a:r>
              <a:rPr lang="en-US" sz="2400" dirty="0" smtClean="0"/>
              <a:t> </a:t>
            </a:r>
            <a:r>
              <a:rPr lang="en-US" sz="2400" dirty="0" err="1" smtClean="0"/>
              <a:t>hoef</a:t>
            </a:r>
            <a:r>
              <a:rPr lang="en-US" sz="2400" dirty="0" smtClean="0"/>
              <a:t> et al., 2006, </a:t>
            </a:r>
            <a:r>
              <a:rPr lang="en-US" sz="2400" dirty="0" err="1" smtClean="0"/>
              <a:t>Werther</a:t>
            </a:r>
            <a:r>
              <a:rPr lang="en-US" sz="2400" dirty="0" smtClean="0"/>
              <a:t>, 2007</a:t>
            </a:r>
            <a:r>
              <a:rPr lang="en-US" sz="3200" dirty="0" smtClean="0"/>
              <a:t>)</a:t>
            </a:r>
            <a:endParaRPr lang="en-US" sz="3200" dirty="0"/>
          </a:p>
        </p:txBody>
      </p:sp>
      <p:sp>
        <p:nvSpPr>
          <p:cNvPr id="3" name="Content Placeholder 2"/>
          <p:cNvSpPr>
            <a:spLocks noGrp="1"/>
          </p:cNvSpPr>
          <p:nvPr>
            <p:ph idx="1"/>
          </p:nvPr>
        </p:nvSpPr>
        <p:spPr>
          <a:xfrm>
            <a:off x="0" y="1325562"/>
            <a:ext cx="1752600" cy="4449763"/>
          </a:xfrm>
          <a:ln>
            <a:solidFill>
              <a:schemeClr val="tx1"/>
            </a:solidFill>
          </a:ln>
        </p:spPr>
        <p:txBody>
          <a:bodyPr>
            <a:normAutofit/>
          </a:bodyPr>
          <a:lstStyle/>
          <a:p>
            <a:pPr marL="0" indent="0" algn="ctr">
              <a:spcBef>
                <a:spcPts val="0"/>
              </a:spcBef>
              <a:buNone/>
            </a:pPr>
            <a:r>
              <a:rPr lang="en-US" sz="1800" dirty="0" smtClean="0"/>
              <a:t>Lattice Boltzmann Methods </a:t>
            </a:r>
          </a:p>
          <a:p>
            <a:pPr marL="0" indent="0" algn="ctr">
              <a:spcBef>
                <a:spcPts val="0"/>
              </a:spcBef>
              <a:buNone/>
            </a:pPr>
            <a:r>
              <a:rPr lang="en-US" sz="1800" dirty="0" smtClean="0"/>
              <a:t>(LBM)</a:t>
            </a:r>
          </a:p>
          <a:p>
            <a:pPr marL="0" indent="0" algn="ctr">
              <a:spcBef>
                <a:spcPts val="0"/>
              </a:spcBef>
              <a:buNone/>
            </a:pPr>
            <a:endParaRPr lang="en-US" sz="1800" dirty="0"/>
          </a:p>
          <a:p>
            <a:pPr marL="0" indent="0" algn="ctr">
              <a:spcBef>
                <a:spcPts val="0"/>
              </a:spcBef>
              <a:buNone/>
            </a:pPr>
            <a:endParaRPr lang="en-US" sz="1800" dirty="0" smtClean="0"/>
          </a:p>
          <a:p>
            <a:pPr marL="0" indent="0" algn="ctr">
              <a:spcBef>
                <a:spcPts val="0"/>
              </a:spcBef>
              <a:buNone/>
            </a:pPr>
            <a:endParaRPr lang="en-US" sz="1800" dirty="0"/>
          </a:p>
          <a:p>
            <a:pPr marL="0" indent="0" algn="ctr">
              <a:spcBef>
                <a:spcPts val="0"/>
              </a:spcBef>
              <a:buNone/>
            </a:pPr>
            <a:endParaRPr lang="en-US" sz="1800" dirty="0" smtClean="0"/>
          </a:p>
          <a:p>
            <a:pPr marL="0" indent="0" algn="ctr">
              <a:spcBef>
                <a:spcPts val="0"/>
              </a:spcBef>
              <a:buNone/>
            </a:pPr>
            <a:endParaRPr lang="en-US" sz="1800" dirty="0"/>
          </a:p>
          <a:p>
            <a:pPr marL="0" indent="0" algn="ctr">
              <a:spcBef>
                <a:spcPts val="0"/>
              </a:spcBef>
              <a:buNone/>
            </a:pPr>
            <a:endParaRPr lang="en-US" sz="1800" dirty="0" smtClean="0"/>
          </a:p>
          <a:p>
            <a:pPr marL="0" indent="0" algn="ctr">
              <a:spcBef>
                <a:spcPts val="0"/>
              </a:spcBef>
              <a:buNone/>
            </a:pPr>
            <a:endParaRPr lang="en-US" sz="1800" dirty="0"/>
          </a:p>
          <a:p>
            <a:pPr marL="0" indent="0" algn="ctr">
              <a:spcBef>
                <a:spcPts val="0"/>
              </a:spcBef>
              <a:buNone/>
            </a:pPr>
            <a:endParaRPr lang="en-US" sz="1800" dirty="0" smtClean="0"/>
          </a:p>
          <a:p>
            <a:pPr marL="0" indent="0" algn="ctr">
              <a:spcBef>
                <a:spcPts val="0"/>
              </a:spcBef>
              <a:buNone/>
            </a:pPr>
            <a:endParaRPr lang="en-US" sz="1800" dirty="0"/>
          </a:p>
          <a:p>
            <a:pPr marL="0" indent="0" algn="ctr">
              <a:spcBef>
                <a:spcPts val="0"/>
              </a:spcBef>
              <a:buNone/>
            </a:pPr>
            <a:r>
              <a:rPr lang="en-US" sz="1400" dirty="0" smtClean="0"/>
              <a:t>Fluid-particle interaction</a:t>
            </a:r>
            <a:endParaRPr lang="en-US" sz="1400" dirty="0"/>
          </a:p>
        </p:txBody>
      </p:sp>
      <p:pic>
        <p:nvPicPr>
          <p:cNvPr id="1026" name="Picture 2"/>
          <p:cNvPicPr>
            <a:picLocks noChangeAspect="1" noChangeArrowheads="1"/>
          </p:cNvPicPr>
          <p:nvPr/>
        </p:nvPicPr>
        <p:blipFill>
          <a:blip r:embed="rId3"/>
          <a:srcRect t="-2365" r="48836" b="14196"/>
          <a:stretch>
            <a:fillRect/>
          </a:stretch>
        </p:blipFill>
        <p:spPr bwMode="auto">
          <a:xfrm>
            <a:off x="5715000" y="2057400"/>
            <a:ext cx="1371600" cy="2840635"/>
          </a:xfrm>
          <a:prstGeom prst="rect">
            <a:avLst/>
          </a:prstGeom>
          <a:noFill/>
          <a:ln w="9525">
            <a:noFill/>
            <a:miter lim="800000"/>
            <a:headEnd/>
            <a:tailEnd/>
          </a:ln>
          <a:effectLst/>
        </p:spPr>
      </p:pic>
      <p:sp>
        <p:nvSpPr>
          <p:cNvPr id="5" name="Content Placeholder 2"/>
          <p:cNvSpPr txBox="1">
            <a:spLocks/>
          </p:cNvSpPr>
          <p:nvPr/>
        </p:nvSpPr>
        <p:spPr>
          <a:xfrm>
            <a:off x="1752600" y="1325562"/>
            <a:ext cx="1905000" cy="4449763"/>
          </a:xfrm>
          <a:prstGeom prst="rect">
            <a:avLst/>
          </a:prstGeom>
          <a:ln>
            <a:solidFill>
              <a:schemeClr val="tx1"/>
            </a:solidFill>
          </a:ln>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Discrete Particle Model</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(DPM)</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400" dirty="0" smtClean="0"/>
              <a:t>Particle-particle interaction</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Content Placeholder 2"/>
          <p:cNvSpPr txBox="1">
            <a:spLocks/>
          </p:cNvSpPr>
          <p:nvPr/>
        </p:nvSpPr>
        <p:spPr>
          <a:xfrm>
            <a:off x="3657600" y="1323974"/>
            <a:ext cx="1905000" cy="4449763"/>
          </a:xfrm>
          <a:prstGeom prst="rect">
            <a:avLst/>
          </a:prstGeom>
          <a:ln>
            <a:solidFill>
              <a:schemeClr val="tx1"/>
            </a:solidFill>
          </a:ln>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Multi-fluid model (MFM)</a:t>
            </a: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Particle-particle</a:t>
            </a:r>
            <a:r>
              <a:rPr kumimoji="0" lang="en-US" sz="1400" b="0" i="0" u="none" strike="noStrike" kern="1200" cap="none" spc="0" normalizeH="0" noProof="0" dirty="0" smtClean="0">
                <a:ln>
                  <a:noFill/>
                </a:ln>
                <a:solidFill>
                  <a:schemeClr val="tx1"/>
                </a:solidFill>
                <a:effectLst/>
                <a:uLnTx/>
                <a:uFillTx/>
                <a:latin typeface="+mn-lt"/>
                <a:ea typeface="+mn-ea"/>
                <a:cs typeface="+mn-cs"/>
              </a:rPr>
              <a:t> interaction; bubble behavior</a:t>
            </a:r>
            <a:endParaRPr kumimoji="0" lang="en-US" sz="1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Content Placeholder 2"/>
          <p:cNvSpPr txBox="1">
            <a:spLocks/>
          </p:cNvSpPr>
          <p:nvPr/>
        </p:nvSpPr>
        <p:spPr>
          <a:xfrm>
            <a:off x="7315200" y="1325562"/>
            <a:ext cx="1828800" cy="4449763"/>
          </a:xfrm>
          <a:prstGeom prst="rect">
            <a:avLst/>
          </a:prstGeom>
          <a:ln>
            <a:solidFill>
              <a:schemeClr val="tx1"/>
            </a:solidFill>
          </a:ln>
        </p:spPr>
        <p:txBody>
          <a:bodyPr vert="horz" lIns="91440" tIns="45720" rIns="91440" bIns="45720" rtlCol="0">
            <a:normAutofit/>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Two phase theory</a:t>
            </a:r>
            <a:endParaRPr kumimoji="0" lang="en-US" sz="1800" b="0" i="0" u="none" strike="noStrike" kern="1200" cap="none" spc="0" normalizeH="0" noProof="0" dirty="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800" b="0" i="0" u="none" strike="noStrike" kern="1200" cap="none" spc="0" normalizeH="0" noProof="0" dirty="0" smtClean="0">
                <a:ln>
                  <a:noFill/>
                </a:ln>
                <a:solidFill>
                  <a:schemeClr val="tx1"/>
                </a:solidFill>
                <a:effectLst/>
                <a:uLnTx/>
                <a:uFillTx/>
                <a:latin typeface="+mn-lt"/>
                <a:ea typeface="+mn-ea"/>
                <a:cs typeface="+mn-cs"/>
              </a:rPr>
              <a:t>(TPT)</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27" name="Picture 3"/>
          <p:cNvPicPr>
            <a:picLocks noChangeAspect="1" noChangeArrowheads="1"/>
          </p:cNvPicPr>
          <p:nvPr/>
        </p:nvPicPr>
        <p:blipFill>
          <a:blip r:embed="rId4"/>
          <a:srcRect/>
          <a:stretch>
            <a:fillRect/>
          </a:stretch>
        </p:blipFill>
        <p:spPr bwMode="auto">
          <a:xfrm>
            <a:off x="218512" y="2849562"/>
            <a:ext cx="1457888" cy="1561232"/>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1981200" y="2362200"/>
            <a:ext cx="1423337" cy="2457450"/>
          </a:xfrm>
          <a:prstGeom prst="rect">
            <a:avLst/>
          </a:prstGeom>
          <a:noFill/>
          <a:ln w="9525">
            <a:noFill/>
            <a:miter lim="800000"/>
            <a:headEnd/>
            <a:tailEnd/>
          </a:ln>
          <a:effectLst/>
        </p:spPr>
      </p:pic>
      <p:cxnSp>
        <p:nvCxnSpPr>
          <p:cNvPr id="12" name="Straight Arrow Connector 11"/>
          <p:cNvCxnSpPr/>
          <p:nvPr/>
        </p:nvCxnSpPr>
        <p:spPr>
          <a:xfrm>
            <a:off x="304800" y="6243041"/>
            <a:ext cx="8610600" cy="535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895600" y="6248400"/>
            <a:ext cx="3505200" cy="369332"/>
          </a:xfrm>
          <a:prstGeom prst="rect">
            <a:avLst/>
          </a:prstGeom>
          <a:noFill/>
        </p:spPr>
        <p:txBody>
          <a:bodyPr wrap="square" rtlCol="0">
            <a:spAutoFit/>
          </a:bodyPr>
          <a:lstStyle/>
          <a:p>
            <a:pPr algn="ctr"/>
            <a:r>
              <a:rPr lang="en-US" dirty="0" smtClean="0"/>
              <a:t>Lower complexity/cost</a:t>
            </a:r>
            <a:endParaRPr lang="en-US" dirty="0"/>
          </a:p>
        </p:txBody>
      </p:sp>
      <p:sp>
        <p:nvSpPr>
          <p:cNvPr id="18" name="Rectangle 17"/>
          <p:cNvSpPr/>
          <p:nvPr/>
        </p:nvSpPr>
        <p:spPr>
          <a:xfrm>
            <a:off x="3429000" y="6488668"/>
            <a:ext cx="2567754" cy="369332"/>
          </a:xfrm>
          <a:prstGeom prst="rect">
            <a:avLst/>
          </a:prstGeom>
        </p:spPr>
        <p:txBody>
          <a:bodyPr wrap="none">
            <a:spAutoFit/>
          </a:bodyPr>
          <a:lstStyle/>
          <a:p>
            <a:pPr algn="ctr"/>
            <a:r>
              <a:rPr lang="en-US" dirty="0" smtClean="0"/>
              <a:t>Larger scale phenomena</a:t>
            </a:r>
            <a:endParaRPr lang="en-US" dirty="0"/>
          </a:p>
        </p:txBody>
      </p:sp>
      <p:pic>
        <p:nvPicPr>
          <p:cNvPr id="1029" name="Picture 5"/>
          <p:cNvPicPr>
            <a:picLocks noChangeAspect="1" noChangeArrowheads="1"/>
          </p:cNvPicPr>
          <p:nvPr/>
        </p:nvPicPr>
        <p:blipFill>
          <a:blip r:embed="rId6" cstate="print"/>
          <a:srcRect/>
          <a:stretch>
            <a:fillRect/>
          </a:stretch>
        </p:blipFill>
        <p:spPr bwMode="auto">
          <a:xfrm>
            <a:off x="3962400" y="2133600"/>
            <a:ext cx="1143000" cy="2686685"/>
          </a:xfrm>
          <a:prstGeom prst="rect">
            <a:avLst/>
          </a:prstGeom>
          <a:noFill/>
          <a:ln w="9525">
            <a:noFill/>
            <a:miter lim="800000"/>
            <a:headEnd/>
            <a:tailEnd/>
          </a:ln>
          <a:effectLst/>
        </p:spPr>
      </p:pic>
      <p:cxnSp>
        <p:nvCxnSpPr>
          <p:cNvPr id="21" name="Straight Connector 20"/>
          <p:cNvCxnSpPr/>
          <p:nvPr/>
        </p:nvCxnSpPr>
        <p:spPr>
          <a:xfrm rot="5400000">
            <a:off x="572294" y="6237307"/>
            <a:ext cx="228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04800" y="5818207"/>
            <a:ext cx="914400" cy="369332"/>
          </a:xfrm>
          <a:prstGeom prst="rect">
            <a:avLst/>
          </a:prstGeom>
          <a:noFill/>
        </p:spPr>
        <p:txBody>
          <a:bodyPr wrap="square" rtlCol="0">
            <a:spAutoFit/>
          </a:bodyPr>
          <a:lstStyle/>
          <a:p>
            <a:r>
              <a:rPr lang="en-US" dirty="0" smtClean="0"/>
              <a:t>10</a:t>
            </a:r>
            <a:r>
              <a:rPr lang="en-US" baseline="30000" dirty="0" smtClean="0"/>
              <a:t>-5 </a:t>
            </a:r>
            <a:r>
              <a:rPr lang="en-US" dirty="0" smtClean="0"/>
              <a:t>m</a:t>
            </a:r>
            <a:endParaRPr lang="en-US" dirty="0"/>
          </a:p>
        </p:txBody>
      </p:sp>
      <p:cxnSp>
        <p:nvCxnSpPr>
          <p:cNvPr id="24" name="Straight Connector 23"/>
          <p:cNvCxnSpPr/>
          <p:nvPr/>
        </p:nvCxnSpPr>
        <p:spPr>
          <a:xfrm rot="5400000">
            <a:off x="2477294" y="6285706"/>
            <a:ext cx="228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9800" y="5818207"/>
            <a:ext cx="914400" cy="369332"/>
          </a:xfrm>
          <a:prstGeom prst="rect">
            <a:avLst/>
          </a:prstGeom>
          <a:noFill/>
        </p:spPr>
        <p:txBody>
          <a:bodyPr wrap="square" rtlCol="0">
            <a:spAutoFit/>
          </a:bodyPr>
          <a:lstStyle/>
          <a:p>
            <a:r>
              <a:rPr lang="en-US" dirty="0" smtClean="0"/>
              <a:t>10</a:t>
            </a:r>
            <a:r>
              <a:rPr lang="en-US" baseline="30000" dirty="0" smtClean="0"/>
              <a:t>-2 </a:t>
            </a:r>
            <a:r>
              <a:rPr lang="en-US" dirty="0" smtClean="0"/>
              <a:t>m</a:t>
            </a:r>
            <a:endParaRPr lang="en-US" dirty="0"/>
          </a:p>
        </p:txBody>
      </p:sp>
      <p:cxnSp>
        <p:nvCxnSpPr>
          <p:cNvPr id="26" name="Straight Connector 25"/>
          <p:cNvCxnSpPr/>
          <p:nvPr/>
        </p:nvCxnSpPr>
        <p:spPr>
          <a:xfrm rot="5400000">
            <a:off x="4458494" y="6258699"/>
            <a:ext cx="228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191000" y="5791200"/>
            <a:ext cx="914400" cy="369332"/>
          </a:xfrm>
          <a:prstGeom prst="rect">
            <a:avLst/>
          </a:prstGeom>
          <a:noFill/>
        </p:spPr>
        <p:txBody>
          <a:bodyPr wrap="square" rtlCol="0">
            <a:spAutoFit/>
          </a:bodyPr>
          <a:lstStyle/>
          <a:p>
            <a:r>
              <a:rPr lang="en-US" dirty="0" smtClean="0"/>
              <a:t>10</a:t>
            </a:r>
            <a:r>
              <a:rPr lang="en-US" baseline="30000" dirty="0" smtClean="0"/>
              <a:t>-1 </a:t>
            </a:r>
            <a:r>
              <a:rPr lang="en-US" dirty="0" smtClean="0"/>
              <a:t>m</a:t>
            </a:r>
            <a:endParaRPr lang="en-US" dirty="0"/>
          </a:p>
        </p:txBody>
      </p:sp>
      <p:cxnSp>
        <p:nvCxnSpPr>
          <p:cNvPr id="28" name="Straight Connector 27"/>
          <p:cNvCxnSpPr/>
          <p:nvPr/>
        </p:nvCxnSpPr>
        <p:spPr>
          <a:xfrm rot="5400000">
            <a:off x="6287294" y="6258699"/>
            <a:ext cx="228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019800" y="5791200"/>
            <a:ext cx="914400" cy="369332"/>
          </a:xfrm>
          <a:prstGeom prst="rect">
            <a:avLst/>
          </a:prstGeom>
          <a:noFill/>
        </p:spPr>
        <p:txBody>
          <a:bodyPr wrap="square" rtlCol="0">
            <a:spAutoFit/>
          </a:bodyPr>
          <a:lstStyle/>
          <a:p>
            <a:r>
              <a:rPr lang="en-US" dirty="0" smtClean="0"/>
              <a:t>10</a:t>
            </a:r>
            <a:r>
              <a:rPr lang="en-US" baseline="30000" dirty="0" smtClean="0"/>
              <a:t>-0 </a:t>
            </a:r>
            <a:r>
              <a:rPr lang="en-US" dirty="0" smtClean="0"/>
              <a:t>m</a:t>
            </a:r>
            <a:endParaRPr lang="en-US" dirty="0"/>
          </a:p>
        </p:txBody>
      </p:sp>
      <p:cxnSp>
        <p:nvCxnSpPr>
          <p:cNvPr id="31" name="Straight Connector 30"/>
          <p:cNvCxnSpPr/>
          <p:nvPr/>
        </p:nvCxnSpPr>
        <p:spPr>
          <a:xfrm rot="5400000">
            <a:off x="8039894" y="6258699"/>
            <a:ext cx="228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772400" y="5791200"/>
            <a:ext cx="914400" cy="369332"/>
          </a:xfrm>
          <a:prstGeom prst="rect">
            <a:avLst/>
          </a:prstGeom>
          <a:noFill/>
        </p:spPr>
        <p:txBody>
          <a:bodyPr wrap="square" rtlCol="0">
            <a:spAutoFit/>
          </a:bodyPr>
          <a:lstStyle/>
          <a:p>
            <a:r>
              <a:rPr lang="en-US" dirty="0" smtClean="0"/>
              <a:t>10</a:t>
            </a:r>
            <a:r>
              <a:rPr lang="en-US" baseline="30000" dirty="0" smtClean="0"/>
              <a:t>1 </a:t>
            </a:r>
            <a:r>
              <a:rPr lang="en-US" dirty="0" smtClean="0"/>
              <a:t>m</a:t>
            </a:r>
            <a:endParaRPr lang="en-US" dirty="0"/>
          </a:p>
        </p:txBody>
      </p:sp>
      <p:sp>
        <p:nvSpPr>
          <p:cNvPr id="34" name="Slide Number Placeholder 27"/>
          <p:cNvSpPr>
            <a:spLocks noGrp="1"/>
          </p:cNvSpPr>
          <p:nvPr>
            <p:ph type="sldNum" sz="quarter" idx="12"/>
          </p:nvPr>
        </p:nvSpPr>
        <p:spPr>
          <a:xfrm>
            <a:off x="7010400" y="6492875"/>
            <a:ext cx="2133600" cy="365125"/>
          </a:xfrm>
        </p:spPr>
        <p:txBody>
          <a:bodyPr/>
          <a:lstStyle/>
          <a:p>
            <a:fld id="{363B52E4-3519-4D9D-9522-29F1CCF07EB6}" type="slidenum">
              <a:rPr lang="en-US" smtClean="0"/>
              <a:pPr/>
              <a:t>3</a:t>
            </a:fld>
            <a:endParaRPr lang="en-US" dirty="0"/>
          </a:p>
        </p:txBody>
      </p:sp>
      <p:pic>
        <p:nvPicPr>
          <p:cNvPr id="35" name="Picture 34" descr="PFR CSTR two phase.png"/>
          <p:cNvPicPr>
            <a:picLocks noChangeAspect="1"/>
          </p:cNvPicPr>
          <p:nvPr/>
        </p:nvPicPr>
        <p:blipFill>
          <a:blip r:embed="rId7"/>
          <a:stretch>
            <a:fillRect/>
          </a:stretch>
        </p:blipFill>
        <p:spPr>
          <a:xfrm>
            <a:off x="7315200" y="2286000"/>
            <a:ext cx="1752600" cy="2447178"/>
          </a:xfrm>
          <a:prstGeom prst="rect">
            <a:avLst/>
          </a:prstGeom>
        </p:spPr>
      </p:pic>
      <p:sp>
        <p:nvSpPr>
          <p:cNvPr id="30" name="Rectangle 29"/>
          <p:cNvSpPr/>
          <p:nvPr/>
        </p:nvSpPr>
        <p:spPr>
          <a:xfrm>
            <a:off x="7315200" y="5029200"/>
            <a:ext cx="1676400" cy="523220"/>
          </a:xfrm>
          <a:prstGeom prst="rect">
            <a:avLst/>
          </a:prstGeom>
        </p:spPr>
        <p:txBody>
          <a:bodyPr wrap="square">
            <a:spAutoFit/>
          </a:bodyPr>
          <a:lstStyle/>
          <a:p>
            <a:pPr algn="ctr"/>
            <a:r>
              <a:rPr lang="en-US" sz="1400" dirty="0" smtClean="0"/>
              <a:t>Industrial-scale reactive simulations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animBg="1"/>
      <p:bldP spid="5" grpId="0" animBg="1"/>
      <p:bldP spid="6" grpId="0" animBg="1"/>
      <p:bldP spid="8" grpId="0"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Importance of solids motion in large scale </a:t>
            </a:r>
            <a:r>
              <a:rPr lang="en-US" dirty="0" err="1" smtClean="0"/>
              <a:t>gasfication</a:t>
            </a:r>
            <a:r>
              <a:rPr lang="en-US" dirty="0" smtClean="0"/>
              <a:t> </a:t>
            </a:r>
            <a:endParaRPr lang="en-US" dirty="0"/>
          </a:p>
        </p:txBody>
      </p:sp>
      <p:sp>
        <p:nvSpPr>
          <p:cNvPr id="3" name="Content Placeholder 2"/>
          <p:cNvSpPr>
            <a:spLocks noGrp="1"/>
          </p:cNvSpPr>
          <p:nvPr>
            <p:ph idx="1"/>
          </p:nvPr>
        </p:nvSpPr>
        <p:spPr>
          <a:xfrm>
            <a:off x="0" y="3276600"/>
            <a:ext cx="6629400" cy="2773363"/>
          </a:xfrm>
        </p:spPr>
        <p:txBody>
          <a:bodyPr>
            <a:noAutofit/>
          </a:bodyPr>
          <a:lstStyle/>
          <a:p>
            <a:r>
              <a:rPr lang="en-US" sz="2200" dirty="0" smtClean="0"/>
              <a:t>Modeling industrial scale </a:t>
            </a:r>
            <a:r>
              <a:rPr lang="en-US" sz="2200" dirty="0" err="1" smtClean="0"/>
              <a:t>gasifiers</a:t>
            </a:r>
            <a:r>
              <a:rPr lang="en-US" sz="2200" dirty="0" smtClean="0"/>
              <a:t> with CFD exceeds current computing limits, simplification necessary</a:t>
            </a:r>
          </a:p>
          <a:p>
            <a:pPr lvl="1"/>
            <a:r>
              <a:rPr lang="en-US" sz="2200" dirty="0" smtClean="0"/>
              <a:t>Particle size: ~200-300 </a:t>
            </a:r>
            <a:r>
              <a:rPr lang="el-GR" sz="2200" dirty="0" smtClean="0"/>
              <a:t>μ</a:t>
            </a:r>
            <a:r>
              <a:rPr lang="en-US" sz="2200" dirty="0" smtClean="0"/>
              <a:t>m</a:t>
            </a:r>
          </a:p>
          <a:p>
            <a:pPr lvl="1"/>
            <a:r>
              <a:rPr lang="en-US" sz="2200" dirty="0" smtClean="0"/>
              <a:t>Typical grid size: ~2-30mm</a:t>
            </a:r>
          </a:p>
          <a:p>
            <a:pPr lvl="1"/>
            <a:r>
              <a:rPr lang="en-US" sz="2200" dirty="0" smtClean="0"/>
              <a:t>Industrial bed size: 3X3X10 meters</a:t>
            </a:r>
          </a:p>
          <a:p>
            <a:pPr lvl="1"/>
            <a:r>
              <a:rPr lang="en-US" sz="2200" dirty="0" smtClean="0"/>
              <a:t>Cells required: ~10</a:t>
            </a:r>
            <a:r>
              <a:rPr lang="en-US" sz="2200" baseline="30000" dirty="0" smtClean="0"/>
              <a:t>6</a:t>
            </a:r>
            <a:r>
              <a:rPr lang="en-US" sz="2200" dirty="0" smtClean="0"/>
              <a:t>-10</a:t>
            </a:r>
            <a:r>
              <a:rPr lang="en-US" sz="2200" baseline="30000" dirty="0" smtClean="0"/>
              <a:t>10</a:t>
            </a:r>
            <a:endParaRPr lang="en-US" sz="2200" dirty="0" smtClean="0"/>
          </a:p>
          <a:p>
            <a:pPr lvl="2"/>
            <a:r>
              <a:rPr lang="en-US" sz="2200" dirty="0" smtClean="0"/>
              <a:t>Current limit: ~10^5 cells</a:t>
            </a:r>
          </a:p>
          <a:p>
            <a:pPr lvl="2"/>
            <a:r>
              <a:rPr lang="en-US" sz="2200" dirty="0" smtClean="0"/>
              <a:t>Sub-grid modeling under development</a:t>
            </a:r>
          </a:p>
        </p:txBody>
      </p:sp>
      <p:sp>
        <p:nvSpPr>
          <p:cNvPr id="4" name="Rectangle 3"/>
          <p:cNvSpPr/>
          <p:nvPr/>
        </p:nvSpPr>
        <p:spPr>
          <a:xfrm>
            <a:off x="76200" y="1676400"/>
            <a:ext cx="6400800" cy="1938992"/>
          </a:xfrm>
          <a:prstGeom prst="rect">
            <a:avLst/>
          </a:prstGeom>
        </p:spPr>
        <p:txBody>
          <a:bodyPr wrap="square">
            <a:spAutoFit/>
          </a:bodyPr>
          <a:lstStyle/>
          <a:p>
            <a:pPr>
              <a:buFont typeface="Arial" pitchFamily="34" charset="0"/>
              <a:buChar char="•"/>
              <a:defRPr/>
            </a:pPr>
            <a:r>
              <a:rPr lang="en-US" sz="2400" dirty="0" smtClean="0"/>
              <a:t>“</a:t>
            </a:r>
            <a:r>
              <a:rPr lang="en-US" sz="2400" i="1" dirty="0" smtClean="0"/>
              <a:t>Consideration  of  [solids circulation]  is  necessary  for  the  prediction  of  hot  spots,  locally  reducing  zones,  and  the  optimum  location  of  feed points</a:t>
            </a:r>
            <a:r>
              <a:rPr lang="en-US" sz="2400" dirty="0" smtClean="0"/>
              <a:t>” (</a:t>
            </a:r>
            <a:r>
              <a:rPr lang="en-US" sz="2400" dirty="0" err="1" smtClean="0"/>
              <a:t>Sarofim</a:t>
            </a:r>
            <a:r>
              <a:rPr lang="en-US" sz="2400" dirty="0" smtClean="0"/>
              <a:t> and </a:t>
            </a:r>
            <a:r>
              <a:rPr lang="en-US" sz="2400" dirty="0" err="1" smtClean="0"/>
              <a:t>Beér</a:t>
            </a:r>
            <a:r>
              <a:rPr lang="en-US" sz="2400" dirty="0" smtClean="0"/>
              <a:t>, 1979)</a:t>
            </a:r>
          </a:p>
          <a:p>
            <a:pPr>
              <a:buFont typeface="Arial" pitchFamily="34" charset="0"/>
              <a:buChar char="•"/>
              <a:defRPr/>
            </a:pPr>
            <a:endParaRPr lang="en-US" sz="2400" dirty="0" smtClean="0"/>
          </a:p>
        </p:txBody>
      </p:sp>
      <p:sp>
        <p:nvSpPr>
          <p:cNvPr id="5" name="Cube 4"/>
          <p:cNvSpPr/>
          <p:nvPr/>
        </p:nvSpPr>
        <p:spPr>
          <a:xfrm>
            <a:off x="6781800" y="4802017"/>
            <a:ext cx="1066800" cy="1066800"/>
          </a:xfrm>
          <a:prstGeom prst="cub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27"/>
          <p:cNvSpPr>
            <a:spLocks noGrp="1"/>
          </p:cNvSpPr>
          <p:nvPr>
            <p:ph type="sldNum" sz="quarter" idx="12"/>
          </p:nvPr>
        </p:nvSpPr>
        <p:spPr>
          <a:xfrm>
            <a:off x="7010400" y="6492875"/>
            <a:ext cx="2133600" cy="365125"/>
          </a:xfrm>
        </p:spPr>
        <p:txBody>
          <a:bodyPr/>
          <a:lstStyle/>
          <a:p>
            <a:fld id="{363B52E4-3519-4D9D-9522-29F1CCF07EB6}" type="slidenum">
              <a:rPr lang="en-US" smtClean="0"/>
              <a:pPr/>
              <a:t>4</a:t>
            </a:fld>
            <a:endParaRPr lang="en-US" dirty="0"/>
          </a:p>
        </p:txBody>
      </p:sp>
      <p:sp>
        <p:nvSpPr>
          <p:cNvPr id="7" name="Left Brace 6"/>
          <p:cNvSpPr/>
          <p:nvPr/>
        </p:nvSpPr>
        <p:spPr>
          <a:xfrm rot="10800000">
            <a:off x="7894320" y="4800600"/>
            <a:ext cx="381000" cy="839616"/>
          </a:xfrm>
          <a:prstGeom prst="leftBrace">
            <a:avLst>
              <a:gd name="adj1" fmla="val 3233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3"/>
          <p:cNvPicPr>
            <a:picLocks noChangeAspect="1" noChangeArrowheads="1"/>
          </p:cNvPicPr>
          <p:nvPr/>
        </p:nvPicPr>
        <p:blipFill>
          <a:blip r:embed="rId3"/>
          <a:srcRect r="75805" b="51667"/>
          <a:stretch>
            <a:fillRect/>
          </a:stretch>
        </p:blipFill>
        <p:spPr bwMode="auto">
          <a:xfrm>
            <a:off x="6858000" y="1676400"/>
            <a:ext cx="1371600" cy="2209800"/>
          </a:xfrm>
          <a:prstGeom prst="rect">
            <a:avLst/>
          </a:prstGeom>
          <a:noFill/>
          <a:ln w="9525">
            <a:noFill/>
            <a:miter lim="800000"/>
            <a:headEnd/>
            <a:tailEnd/>
          </a:ln>
          <a:effectLst/>
        </p:spPr>
      </p:pic>
      <p:sp>
        <p:nvSpPr>
          <p:cNvPr id="9" name="TextBox 8"/>
          <p:cNvSpPr txBox="1"/>
          <p:nvPr/>
        </p:nvSpPr>
        <p:spPr>
          <a:xfrm>
            <a:off x="8001000" y="5030617"/>
            <a:ext cx="1295400" cy="369332"/>
          </a:xfrm>
          <a:prstGeom prst="rect">
            <a:avLst/>
          </a:prstGeom>
          <a:noFill/>
        </p:spPr>
        <p:txBody>
          <a:bodyPr wrap="square" rtlCol="0">
            <a:spAutoFit/>
          </a:bodyPr>
          <a:lstStyle/>
          <a:p>
            <a:pPr algn="ctr"/>
            <a:r>
              <a:rPr lang="en-US" dirty="0" smtClean="0"/>
              <a:t>2-30mm</a:t>
            </a:r>
            <a:endParaRPr lang="en-US" dirty="0"/>
          </a:p>
        </p:txBody>
      </p:sp>
      <p:sp>
        <p:nvSpPr>
          <p:cNvPr id="10" name="TextBox 9"/>
          <p:cNvSpPr txBox="1"/>
          <p:nvPr/>
        </p:nvSpPr>
        <p:spPr>
          <a:xfrm>
            <a:off x="6172200" y="5868817"/>
            <a:ext cx="2286000" cy="646331"/>
          </a:xfrm>
          <a:prstGeom prst="rect">
            <a:avLst/>
          </a:prstGeom>
          <a:noFill/>
        </p:spPr>
        <p:txBody>
          <a:bodyPr wrap="square" rtlCol="0">
            <a:spAutoFit/>
          </a:bodyPr>
          <a:lstStyle/>
          <a:p>
            <a:pPr algn="ctr"/>
            <a:r>
              <a:rPr lang="en-US" dirty="0" smtClean="0"/>
              <a:t>Computational element for MFM</a:t>
            </a:r>
            <a:endParaRPr lang="en-US" dirty="0"/>
          </a:p>
        </p:txBody>
      </p:sp>
      <p:sp>
        <p:nvSpPr>
          <p:cNvPr id="11" name="TextBox 10"/>
          <p:cNvSpPr txBox="1"/>
          <p:nvPr/>
        </p:nvSpPr>
        <p:spPr>
          <a:xfrm>
            <a:off x="6553200" y="3886200"/>
            <a:ext cx="2286000" cy="461665"/>
          </a:xfrm>
          <a:prstGeom prst="rect">
            <a:avLst/>
          </a:prstGeom>
          <a:noFill/>
        </p:spPr>
        <p:txBody>
          <a:bodyPr wrap="square" rtlCol="0">
            <a:spAutoFit/>
          </a:bodyPr>
          <a:lstStyle/>
          <a:p>
            <a:pPr algn="ctr"/>
            <a:r>
              <a:rPr lang="en-US" sz="1200" dirty="0" err="1" smtClean="0"/>
              <a:t>Devolatilization</a:t>
            </a:r>
            <a:r>
              <a:rPr lang="en-US" sz="1200" dirty="0" smtClean="0"/>
              <a:t> often locally confined to feeding port areas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animBg="1"/>
      <p:bldP spid="7" grpId="0" animBg="1"/>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Discrete bubble modeling (DBM) approach</a:t>
            </a:r>
            <a:endParaRPr lang="en-US" sz="3600" dirty="0"/>
          </a:p>
        </p:txBody>
      </p:sp>
      <p:sp>
        <p:nvSpPr>
          <p:cNvPr id="3" name="Content Placeholder 2"/>
          <p:cNvSpPr>
            <a:spLocks noGrp="1"/>
          </p:cNvSpPr>
          <p:nvPr>
            <p:ph idx="1"/>
          </p:nvPr>
        </p:nvSpPr>
        <p:spPr>
          <a:xfrm>
            <a:off x="4038600" y="1447800"/>
            <a:ext cx="5029200" cy="4800600"/>
          </a:xfrm>
        </p:spPr>
        <p:txBody>
          <a:bodyPr>
            <a:normAutofit fontScale="55000" lnSpcReduction="20000"/>
          </a:bodyPr>
          <a:lstStyle/>
          <a:p>
            <a:pPr>
              <a:buNone/>
            </a:pPr>
            <a:r>
              <a:rPr lang="en-US" b="1" dirty="0" smtClean="0"/>
              <a:t>Model inputs</a:t>
            </a:r>
          </a:p>
          <a:p>
            <a:pPr lvl="1"/>
            <a:r>
              <a:rPr lang="en-US" dirty="0" smtClean="0"/>
              <a:t>Bubbles of assumed size and frequency are introduced at the inlet:</a:t>
            </a:r>
          </a:p>
          <a:p>
            <a:pPr lvl="1"/>
            <a:endParaRPr lang="en-US" dirty="0" smtClean="0"/>
          </a:p>
          <a:p>
            <a:r>
              <a:rPr lang="en-US" dirty="0" smtClean="0"/>
              <a:t>Bubble evolution</a:t>
            </a:r>
          </a:p>
          <a:p>
            <a:pPr lvl="1"/>
            <a:r>
              <a:rPr lang="en-US" dirty="0" smtClean="0"/>
              <a:t>Rise and coalesce with other bubbles</a:t>
            </a:r>
          </a:p>
          <a:p>
            <a:pPr lvl="1"/>
            <a:r>
              <a:rPr lang="en-US" dirty="0" smtClean="0"/>
              <a:t>Pressure across bubbles is uniform</a:t>
            </a:r>
          </a:p>
          <a:p>
            <a:pPr lvl="1"/>
            <a:endParaRPr lang="en-US" dirty="0" smtClean="0"/>
          </a:p>
          <a:p>
            <a:r>
              <a:rPr lang="en-US" dirty="0" smtClean="0"/>
              <a:t>Solids phase assumed to be </a:t>
            </a:r>
            <a:r>
              <a:rPr lang="en-US" dirty="0" err="1" smtClean="0"/>
              <a:t>inviscid</a:t>
            </a:r>
            <a:r>
              <a:rPr lang="en-US" dirty="0" smtClean="0"/>
              <a:t>, incompressible, </a:t>
            </a:r>
          </a:p>
          <a:p>
            <a:pPr lvl="1"/>
            <a:r>
              <a:rPr lang="en-US" dirty="0" smtClean="0"/>
              <a:t>Motion induced by superposition of rising and bubbles</a:t>
            </a:r>
          </a:p>
          <a:p>
            <a:endParaRPr lang="en-US" dirty="0" smtClean="0"/>
          </a:p>
          <a:p>
            <a:r>
              <a:rPr lang="en-US" dirty="0" smtClean="0"/>
              <a:t>Gas phase motion given by superposition of solid phase motion and Darcy (pressure driven) flow</a:t>
            </a:r>
          </a:p>
          <a:p>
            <a:endParaRPr lang="en-US" dirty="0" smtClean="0"/>
          </a:p>
          <a:p>
            <a:pPr>
              <a:buNone/>
            </a:pPr>
            <a:r>
              <a:rPr lang="en-US" b="1" dirty="0" smtClean="0"/>
              <a:t>Model outputs</a:t>
            </a:r>
          </a:p>
          <a:p>
            <a:pPr lvl="1"/>
            <a:r>
              <a:rPr lang="en-US" dirty="0" smtClean="0"/>
              <a:t>Industrial scale gas/solids motion</a:t>
            </a:r>
          </a:p>
          <a:p>
            <a:endParaRPr lang="en-US" dirty="0"/>
          </a:p>
        </p:txBody>
      </p:sp>
      <p:pic>
        <p:nvPicPr>
          <p:cNvPr id="5" name="Picture 2"/>
          <p:cNvPicPr>
            <a:picLocks noChangeAspect="1" noChangeArrowheads="1"/>
          </p:cNvPicPr>
          <p:nvPr/>
        </p:nvPicPr>
        <p:blipFill>
          <a:blip r:embed="rId3"/>
          <a:srcRect t="1031" r="48836" b="14196"/>
          <a:stretch>
            <a:fillRect/>
          </a:stretch>
        </p:blipFill>
        <p:spPr bwMode="auto">
          <a:xfrm>
            <a:off x="228600" y="1981200"/>
            <a:ext cx="1910227" cy="3803752"/>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a:srcRect l="16559" t="1814" r="6168" b="227"/>
          <a:stretch>
            <a:fillRect/>
          </a:stretch>
        </p:blipFill>
        <p:spPr bwMode="auto">
          <a:xfrm>
            <a:off x="2438400" y="1828800"/>
            <a:ext cx="1027289" cy="3962400"/>
          </a:xfrm>
          <a:prstGeom prst="rect">
            <a:avLst/>
          </a:prstGeom>
          <a:noFill/>
          <a:ln w="9525">
            <a:noFill/>
            <a:miter lim="800000"/>
            <a:headEnd/>
            <a:tailEnd/>
          </a:ln>
          <a:effectLst/>
        </p:spPr>
      </p:pic>
      <p:sp>
        <p:nvSpPr>
          <p:cNvPr id="12" name="Slide Number Placeholder 27"/>
          <p:cNvSpPr>
            <a:spLocks noGrp="1"/>
          </p:cNvSpPr>
          <p:nvPr>
            <p:ph type="sldNum" sz="quarter" idx="12"/>
          </p:nvPr>
        </p:nvSpPr>
        <p:spPr>
          <a:xfrm>
            <a:off x="7010400" y="6553200"/>
            <a:ext cx="2133600" cy="365125"/>
          </a:xfrm>
        </p:spPr>
        <p:txBody>
          <a:bodyPr/>
          <a:lstStyle/>
          <a:p>
            <a:fld id="{363B52E4-3519-4D9D-9522-29F1CCF07EB6}" type="slidenum">
              <a:rPr lang="en-US" smtClean="0"/>
              <a:pPr/>
              <a:t>5</a:t>
            </a:fld>
            <a:endParaRPr lang="en-US" dirty="0"/>
          </a:p>
        </p:txBody>
      </p:sp>
      <p:sp>
        <p:nvSpPr>
          <p:cNvPr id="14" name="TextBox 13"/>
          <p:cNvSpPr txBox="1"/>
          <p:nvPr/>
        </p:nvSpPr>
        <p:spPr>
          <a:xfrm>
            <a:off x="1828800" y="1447800"/>
            <a:ext cx="2133600" cy="307777"/>
          </a:xfrm>
          <a:prstGeom prst="rect">
            <a:avLst/>
          </a:prstGeom>
          <a:noFill/>
        </p:spPr>
        <p:txBody>
          <a:bodyPr wrap="square" rtlCol="0">
            <a:spAutoFit/>
          </a:bodyPr>
          <a:lstStyle/>
          <a:p>
            <a:pPr algn="ctr"/>
            <a:r>
              <a:rPr lang="en-US" sz="1400" dirty="0" err="1" smtClean="0"/>
              <a:t>Halow</a:t>
            </a:r>
            <a:r>
              <a:rPr lang="en-US" sz="1400" dirty="0" smtClean="0"/>
              <a:t> et al., 2001</a:t>
            </a:r>
            <a:endParaRPr lang="en-US" sz="1400" dirty="0"/>
          </a:p>
        </p:txBody>
      </p:sp>
      <p:sp>
        <p:nvSpPr>
          <p:cNvPr id="8" name="TextBox 7"/>
          <p:cNvSpPr txBox="1"/>
          <p:nvPr/>
        </p:nvSpPr>
        <p:spPr>
          <a:xfrm>
            <a:off x="2286000" y="5867400"/>
            <a:ext cx="1447800" cy="369332"/>
          </a:xfrm>
          <a:prstGeom prst="rect">
            <a:avLst/>
          </a:prstGeom>
          <a:noFill/>
        </p:spPr>
        <p:txBody>
          <a:bodyPr wrap="square" rtlCol="0">
            <a:spAutoFit/>
          </a:bodyPr>
          <a:lstStyle/>
          <a:p>
            <a:r>
              <a:rPr lang="en-US" dirty="0" smtClean="0"/>
              <a:t>2m x 6m bed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Implementation aspects of DBM</a:t>
            </a:r>
            <a:endParaRPr lang="en-US" dirty="0"/>
          </a:p>
        </p:txBody>
      </p:sp>
      <p:sp>
        <p:nvSpPr>
          <p:cNvPr id="3" name="Content Placeholder 2"/>
          <p:cNvSpPr>
            <a:spLocks noGrp="1"/>
          </p:cNvSpPr>
          <p:nvPr>
            <p:ph idx="1"/>
          </p:nvPr>
        </p:nvSpPr>
        <p:spPr>
          <a:xfrm>
            <a:off x="0" y="5486400"/>
            <a:ext cx="3581400" cy="914400"/>
          </a:xfrm>
        </p:spPr>
        <p:txBody>
          <a:bodyPr>
            <a:normAutofit fontScale="47500" lnSpcReduction="20000"/>
          </a:bodyPr>
          <a:lstStyle/>
          <a:p>
            <a:pPr>
              <a:buNone/>
            </a:pPr>
            <a:r>
              <a:rPr lang="en-US" dirty="0" smtClean="0"/>
              <a:t>Source:</a:t>
            </a:r>
          </a:p>
          <a:p>
            <a:pPr>
              <a:buNone/>
            </a:pPr>
            <a:r>
              <a:rPr lang="en-US" dirty="0" smtClean="0"/>
              <a:t> (</a:t>
            </a:r>
            <a:r>
              <a:rPr lang="en-US" dirty="0" err="1" smtClean="0"/>
              <a:t>Movehedirad</a:t>
            </a:r>
            <a:r>
              <a:rPr lang="en-US" dirty="0" smtClean="0"/>
              <a:t> et al., 2014 </a:t>
            </a:r>
            <a:r>
              <a:rPr lang="en-US" i="1" dirty="0" err="1" smtClean="0"/>
              <a:t>Chem</a:t>
            </a:r>
            <a:r>
              <a:rPr lang="en-US" i="1" dirty="0" smtClean="0"/>
              <a:t> Eng. Tech)</a:t>
            </a:r>
          </a:p>
          <a:p>
            <a:pPr>
              <a:buNone/>
            </a:pPr>
            <a:r>
              <a:rPr lang="en-US" dirty="0" smtClean="0"/>
              <a:t> (</a:t>
            </a:r>
            <a:r>
              <a:rPr lang="en-US" dirty="0" err="1" smtClean="0"/>
              <a:t>DeKorte</a:t>
            </a:r>
            <a:r>
              <a:rPr lang="en-US" dirty="0" smtClean="0"/>
              <a:t> et al., 2001 </a:t>
            </a:r>
            <a:r>
              <a:rPr lang="en-US" i="1" dirty="0" err="1" smtClean="0"/>
              <a:t>AIChE</a:t>
            </a:r>
            <a:r>
              <a:rPr lang="en-US" i="1" dirty="0" smtClean="0"/>
              <a:t> Journal</a:t>
            </a:r>
            <a:r>
              <a:rPr lang="en-US" dirty="0" smtClean="0"/>
              <a:t> )</a:t>
            </a:r>
            <a:endParaRPr lang="en-US" dirty="0"/>
          </a:p>
        </p:txBody>
      </p:sp>
      <p:sp>
        <p:nvSpPr>
          <p:cNvPr id="5" name="TextBox 4"/>
          <p:cNvSpPr txBox="1"/>
          <p:nvPr/>
        </p:nvSpPr>
        <p:spPr>
          <a:xfrm>
            <a:off x="3657600" y="1447800"/>
            <a:ext cx="4876800" cy="5693866"/>
          </a:xfrm>
          <a:prstGeom prst="rect">
            <a:avLst/>
          </a:prstGeom>
          <a:noFill/>
        </p:spPr>
        <p:txBody>
          <a:bodyPr wrap="square" rtlCol="0">
            <a:spAutoFit/>
          </a:bodyPr>
          <a:lstStyle/>
          <a:p>
            <a:r>
              <a:rPr lang="en-US" sz="2000" b="1" dirty="0" smtClean="0">
                <a:solidFill>
                  <a:srgbClr val="FF0000"/>
                </a:solidFill>
              </a:rPr>
              <a:t>Existing models implementation:</a:t>
            </a:r>
          </a:p>
          <a:p>
            <a:pPr>
              <a:buFont typeface="Arial" pitchFamily="34" charset="0"/>
              <a:buChar char="•"/>
            </a:pPr>
            <a:r>
              <a:rPr lang="en-US" dirty="0" smtClean="0"/>
              <a:t>Circular bubbles assumed to form at inlet </a:t>
            </a:r>
          </a:p>
          <a:p>
            <a:pPr>
              <a:buFont typeface="Arial" pitchFamily="34" charset="0"/>
              <a:buChar char="•"/>
            </a:pPr>
            <a:r>
              <a:rPr lang="en-US" dirty="0" smtClean="0"/>
              <a:t>Solids motion is a superposition of dipole sources in whose strength is determined by the rise velocity of the bubble</a:t>
            </a:r>
            <a:endParaRPr lang="en-US" dirty="0" smtClean="0">
              <a:solidFill>
                <a:srgbClr val="FF0000"/>
              </a:solidFill>
            </a:endParaRPr>
          </a:p>
          <a:p>
            <a:pPr>
              <a:buFont typeface="Arial" pitchFamily="34" charset="0"/>
              <a:buChar char="•"/>
            </a:pPr>
            <a:r>
              <a:rPr lang="en-US" b="1" dirty="0" smtClean="0">
                <a:solidFill>
                  <a:srgbClr val="FF0000"/>
                </a:solidFill>
              </a:rPr>
              <a:t>Bubble rise velocities</a:t>
            </a:r>
          </a:p>
          <a:p>
            <a:pPr lvl="1">
              <a:buFont typeface="Arial" pitchFamily="34" charset="0"/>
              <a:buChar char="•"/>
            </a:pPr>
            <a:r>
              <a:rPr lang="en-US" dirty="0" smtClean="0"/>
              <a:t>Binary bubble interactions (Clift and Grace, 1970)</a:t>
            </a:r>
          </a:p>
          <a:p>
            <a:pPr lvl="1">
              <a:buFont typeface="Arial" pitchFamily="34" charset="0"/>
              <a:buChar char="•"/>
            </a:pPr>
            <a:r>
              <a:rPr lang="en-US" dirty="0" smtClean="0"/>
              <a:t>Linear system of N equations solved at each time step</a:t>
            </a:r>
          </a:p>
          <a:p>
            <a:pPr>
              <a:buFont typeface="Arial" pitchFamily="34" charset="0"/>
              <a:buChar char="•"/>
            </a:pPr>
            <a:r>
              <a:rPr lang="en-US" b="1" dirty="0" smtClean="0">
                <a:solidFill>
                  <a:srgbClr val="FF0000"/>
                </a:solidFill>
              </a:rPr>
              <a:t>Boundary effects</a:t>
            </a:r>
          </a:p>
          <a:p>
            <a:pPr>
              <a:buFont typeface="Arial" pitchFamily="34" charset="0"/>
              <a:buChar char="•"/>
            </a:pPr>
            <a:r>
              <a:rPr lang="en-US" dirty="0" smtClean="0"/>
              <a:t> Mirror image points taken across bed boundaries</a:t>
            </a:r>
          </a:p>
          <a:p>
            <a:pPr lvl="1">
              <a:buFont typeface="Arial" pitchFamily="34" charset="0"/>
              <a:buChar char="•"/>
            </a:pPr>
            <a:r>
              <a:rPr lang="en-US" dirty="0" smtClean="0"/>
              <a:t>Usually only taken across vertical walls</a:t>
            </a:r>
          </a:p>
          <a:p>
            <a:r>
              <a:rPr lang="en-US" sz="2000" b="1" dirty="0" smtClean="0">
                <a:solidFill>
                  <a:srgbClr val="00B050"/>
                </a:solidFill>
              </a:rPr>
              <a:t>Rigorous implementation</a:t>
            </a:r>
          </a:p>
          <a:p>
            <a:pPr>
              <a:buFont typeface="Arial" pitchFamily="34" charset="0"/>
              <a:buChar char="•"/>
            </a:pPr>
            <a:r>
              <a:rPr lang="en-US" b="1" dirty="0" smtClean="0">
                <a:solidFill>
                  <a:srgbClr val="00B050"/>
                </a:solidFill>
              </a:rPr>
              <a:t>Boundary effects</a:t>
            </a:r>
            <a:r>
              <a:rPr lang="en-US" dirty="0" smtClean="0"/>
              <a:t>: Require an </a:t>
            </a:r>
            <a:r>
              <a:rPr lang="en-US" dirty="0" err="1" smtClean="0"/>
              <a:t>infinte</a:t>
            </a:r>
            <a:r>
              <a:rPr lang="en-US" dirty="0" smtClean="0"/>
              <a:t> series of mirror points across vertical boundaries and within bubbles to enforce no-flux</a:t>
            </a:r>
          </a:p>
          <a:p>
            <a:pPr lvl="1">
              <a:buFont typeface="Arial" pitchFamily="34" charset="0"/>
              <a:buChar char="•"/>
            </a:pPr>
            <a:r>
              <a:rPr lang="en-US" dirty="0" smtClean="0"/>
              <a:t>See (</a:t>
            </a:r>
            <a:r>
              <a:rPr lang="en-US" dirty="0" err="1" smtClean="0"/>
              <a:t>Kharlamov</a:t>
            </a:r>
            <a:r>
              <a:rPr lang="en-US" dirty="0" smtClean="0"/>
              <a:t> and </a:t>
            </a:r>
            <a:r>
              <a:rPr lang="en-US" dirty="0" err="1" smtClean="0"/>
              <a:t>Filip</a:t>
            </a:r>
            <a:r>
              <a:rPr lang="en-US" dirty="0" smtClean="0"/>
              <a:t>, et al</a:t>
            </a:r>
            <a:r>
              <a:rPr lang="en-US" i="1" dirty="0" smtClean="0"/>
              <a:t>., 2012 </a:t>
            </a:r>
            <a:r>
              <a:rPr lang="en-US" i="1" dirty="0" err="1" smtClean="0"/>
              <a:t>Journ</a:t>
            </a:r>
            <a:r>
              <a:rPr lang="en-US" i="1" dirty="0" smtClean="0"/>
              <a:t> Eng. Math.)</a:t>
            </a:r>
          </a:p>
          <a:p>
            <a:pPr lvl="1">
              <a:buFont typeface="Arial" pitchFamily="34" charset="0"/>
              <a:buChar char="•"/>
            </a:pPr>
            <a:endParaRPr lang="en-US" dirty="0"/>
          </a:p>
        </p:txBody>
      </p:sp>
      <p:pic>
        <p:nvPicPr>
          <p:cNvPr id="1026" name="Picture 2"/>
          <p:cNvPicPr>
            <a:picLocks noChangeAspect="1" noChangeArrowheads="1"/>
          </p:cNvPicPr>
          <p:nvPr/>
        </p:nvPicPr>
        <p:blipFill>
          <a:blip r:embed="rId2"/>
          <a:srcRect/>
          <a:stretch>
            <a:fillRect/>
          </a:stretch>
        </p:blipFill>
        <p:spPr bwMode="auto">
          <a:xfrm>
            <a:off x="304800" y="1676400"/>
            <a:ext cx="3084132" cy="3690938"/>
          </a:xfrm>
          <a:prstGeom prst="rect">
            <a:avLst/>
          </a:prstGeom>
          <a:noFill/>
          <a:ln w="9525">
            <a:noFill/>
            <a:miter lim="800000"/>
            <a:headEnd/>
            <a:tailEnd/>
          </a:ln>
          <a:effectLst/>
        </p:spPr>
      </p:pic>
      <p:sp>
        <p:nvSpPr>
          <p:cNvPr id="102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810000" y="2895600"/>
            <a:ext cx="2643519" cy="742950"/>
          </a:xfrm>
          <a:prstGeom prst="rect">
            <a:avLst/>
          </a:prstGeom>
          <a:noFill/>
        </p:spPr>
      </p:pic>
      <p:sp>
        <p:nvSpPr>
          <p:cNvPr id="1029" name="Rectangle 5"/>
          <p:cNvSpPr>
            <a:spLocks noChangeArrowheads="1"/>
          </p:cNvSpPr>
          <p:nvPr/>
        </p:nvSpPr>
        <p:spPr bwMode="auto">
          <a:xfrm>
            <a:off x="457200" y="1403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030" name="Picture 6"/>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10000" y="3733800"/>
            <a:ext cx="2521689" cy="711033"/>
          </a:xfrm>
          <a:prstGeom prst="rect">
            <a:avLst/>
          </a:prstGeom>
          <a:noFill/>
        </p:spPr>
      </p:pic>
      <p:sp>
        <p:nvSpPr>
          <p:cNvPr id="1032" name="Rectangle 8"/>
          <p:cNvSpPr>
            <a:spLocks noChangeArrowheads="1"/>
          </p:cNvSpPr>
          <p:nvPr/>
        </p:nvSpPr>
        <p:spPr bwMode="auto">
          <a:xfrm>
            <a:off x="457200" y="1403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33" name="Picture 9"/>
          <p:cNvPicPr>
            <a:picLocks noChangeAspect="1" noChangeArrowheads="1"/>
          </p:cNvPicPr>
          <p:nvPr/>
        </p:nvPicPr>
        <p:blipFill>
          <a:blip r:embed="rId5"/>
          <a:srcRect/>
          <a:stretch>
            <a:fillRect/>
          </a:stretch>
        </p:blipFill>
        <p:spPr bwMode="auto">
          <a:xfrm>
            <a:off x="457200" y="1981200"/>
            <a:ext cx="2664604" cy="2647950"/>
          </a:xfrm>
          <a:prstGeom prst="rect">
            <a:avLst/>
          </a:prstGeom>
          <a:noFill/>
          <a:ln w="9525">
            <a:noFill/>
            <a:miter lim="800000"/>
            <a:headEnd/>
            <a:tailEnd/>
          </a:ln>
          <a:effectLst/>
        </p:spPr>
      </p:pic>
      <p:pic>
        <p:nvPicPr>
          <p:cNvPr id="14" name="Picture 13"/>
          <p:cNvPicPr/>
          <p:nvPr/>
        </p:nvPicPr>
        <p:blipFill>
          <a:blip r:embed="rId6"/>
          <a:srcRect l="4082"/>
          <a:stretch>
            <a:fillRect/>
          </a:stretch>
        </p:blipFill>
        <p:spPr bwMode="auto">
          <a:xfrm>
            <a:off x="0" y="1879600"/>
            <a:ext cx="3581400" cy="2997200"/>
          </a:xfrm>
          <a:prstGeom prst="rect">
            <a:avLst/>
          </a:prstGeom>
          <a:noFill/>
          <a:ln w="9525">
            <a:noFill/>
            <a:miter lim="800000"/>
            <a:headEnd/>
            <a:tailEnd/>
          </a:ln>
        </p:spPr>
      </p:pic>
      <p:sp>
        <p:nvSpPr>
          <p:cNvPr id="15" name="Rectangle 14"/>
          <p:cNvSpPr/>
          <p:nvPr/>
        </p:nvSpPr>
        <p:spPr>
          <a:xfrm>
            <a:off x="381000" y="5562600"/>
            <a:ext cx="2069797" cy="646331"/>
          </a:xfrm>
          <a:prstGeom prst="rect">
            <a:avLst/>
          </a:prstGeom>
        </p:spPr>
        <p:txBody>
          <a:bodyPr wrap="none">
            <a:spAutoFit/>
          </a:bodyPr>
          <a:lstStyle/>
          <a:p>
            <a:r>
              <a:rPr lang="en-US" dirty="0" smtClean="0"/>
              <a:t>(Eames et al., 1994 </a:t>
            </a:r>
          </a:p>
          <a:p>
            <a:r>
              <a:rPr lang="en-US" i="1" dirty="0" smtClean="0"/>
              <a:t>Journal Fluid Mech</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03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
                                            <p:txEl>
                                              <p:pRg st="0" end="0"/>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
                                            <p:txEl>
                                              <p:pRg st="1" end="1"/>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
                                            <p:txEl>
                                              <p:pRg st="2" end="2"/>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
                                            <p:txEl>
                                              <p:pRg st="10" end="10"/>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
                                            <p:txEl>
                                              <p:pRg st="11" end="11"/>
                                            </p:tx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allAtOnce"/>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p:cNvSpPr/>
          <p:nvPr/>
        </p:nvSpPr>
        <p:spPr>
          <a:xfrm>
            <a:off x="6714744" y="4648200"/>
            <a:ext cx="1133856" cy="1170432"/>
          </a:xfrm>
          <a:prstGeom prst="ellipse">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00800" y="2533650"/>
            <a:ext cx="1828800" cy="1809750"/>
          </a:xfrm>
          <a:prstGeom prst="rect">
            <a:avLst/>
          </a:prstGeom>
          <a:blipFill>
            <a:blip r:embed="rId4"/>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6629400" y="2762250"/>
            <a:ext cx="1346200" cy="1047750"/>
          </a:xfrm>
          <a:custGeom>
            <a:avLst/>
            <a:gdLst>
              <a:gd name="connsiteX0" fmla="*/ 57150 w 1181100"/>
              <a:gd name="connsiteY0" fmla="*/ 790575 h 890828"/>
              <a:gd name="connsiteX1" fmla="*/ 100012 w 1181100"/>
              <a:gd name="connsiteY1" fmla="*/ 823912 h 890828"/>
              <a:gd name="connsiteX2" fmla="*/ 133350 w 1181100"/>
              <a:gd name="connsiteY2" fmla="*/ 838200 h 890828"/>
              <a:gd name="connsiteX3" fmla="*/ 214312 w 1181100"/>
              <a:gd name="connsiteY3" fmla="*/ 838200 h 890828"/>
              <a:gd name="connsiteX4" fmla="*/ 266700 w 1181100"/>
              <a:gd name="connsiteY4" fmla="*/ 823912 h 890828"/>
              <a:gd name="connsiteX5" fmla="*/ 323850 w 1181100"/>
              <a:gd name="connsiteY5" fmla="*/ 800100 h 890828"/>
              <a:gd name="connsiteX6" fmla="*/ 357187 w 1181100"/>
              <a:gd name="connsiteY6" fmla="*/ 781050 h 890828"/>
              <a:gd name="connsiteX7" fmla="*/ 371475 w 1181100"/>
              <a:gd name="connsiteY7" fmla="*/ 776287 h 890828"/>
              <a:gd name="connsiteX8" fmla="*/ 414337 w 1181100"/>
              <a:gd name="connsiteY8" fmla="*/ 766762 h 890828"/>
              <a:gd name="connsiteX9" fmla="*/ 442912 w 1181100"/>
              <a:gd name="connsiteY9" fmla="*/ 762000 h 890828"/>
              <a:gd name="connsiteX10" fmla="*/ 457200 w 1181100"/>
              <a:gd name="connsiteY10" fmla="*/ 757237 h 890828"/>
              <a:gd name="connsiteX11" fmla="*/ 528637 w 1181100"/>
              <a:gd name="connsiteY11" fmla="*/ 752475 h 890828"/>
              <a:gd name="connsiteX12" fmla="*/ 595312 w 1181100"/>
              <a:gd name="connsiteY12" fmla="*/ 771525 h 890828"/>
              <a:gd name="connsiteX13" fmla="*/ 666750 w 1181100"/>
              <a:gd name="connsiteY13" fmla="*/ 781050 h 890828"/>
              <a:gd name="connsiteX14" fmla="*/ 742950 w 1181100"/>
              <a:gd name="connsiteY14" fmla="*/ 814387 h 890828"/>
              <a:gd name="connsiteX15" fmla="*/ 785812 w 1181100"/>
              <a:gd name="connsiteY15" fmla="*/ 838200 h 890828"/>
              <a:gd name="connsiteX16" fmla="*/ 847725 w 1181100"/>
              <a:gd name="connsiteY16" fmla="*/ 866775 h 890828"/>
              <a:gd name="connsiteX17" fmla="*/ 890587 w 1181100"/>
              <a:gd name="connsiteY17" fmla="*/ 881062 h 890828"/>
              <a:gd name="connsiteX18" fmla="*/ 957262 w 1181100"/>
              <a:gd name="connsiteY18" fmla="*/ 890587 h 890828"/>
              <a:gd name="connsiteX19" fmla="*/ 981075 w 1181100"/>
              <a:gd name="connsiteY19" fmla="*/ 890587 h 890828"/>
              <a:gd name="connsiteX20" fmla="*/ 1019175 w 1181100"/>
              <a:gd name="connsiteY20" fmla="*/ 890587 h 890828"/>
              <a:gd name="connsiteX21" fmla="*/ 1057275 w 1181100"/>
              <a:gd name="connsiteY21" fmla="*/ 876300 h 890828"/>
              <a:gd name="connsiteX22" fmla="*/ 1090612 w 1181100"/>
              <a:gd name="connsiteY22" fmla="*/ 862012 h 890828"/>
              <a:gd name="connsiteX23" fmla="*/ 1114425 w 1181100"/>
              <a:gd name="connsiteY23" fmla="*/ 833437 h 890828"/>
              <a:gd name="connsiteX24" fmla="*/ 1128712 w 1181100"/>
              <a:gd name="connsiteY24" fmla="*/ 814387 h 890828"/>
              <a:gd name="connsiteX25" fmla="*/ 1157287 w 1181100"/>
              <a:gd name="connsiteY25" fmla="*/ 728662 h 890828"/>
              <a:gd name="connsiteX26" fmla="*/ 1166812 w 1181100"/>
              <a:gd name="connsiteY26" fmla="*/ 676275 h 890828"/>
              <a:gd name="connsiteX27" fmla="*/ 1181100 w 1181100"/>
              <a:gd name="connsiteY27" fmla="*/ 576262 h 890828"/>
              <a:gd name="connsiteX28" fmla="*/ 1162050 w 1181100"/>
              <a:gd name="connsiteY28" fmla="*/ 452437 h 890828"/>
              <a:gd name="connsiteX29" fmla="*/ 1133475 w 1181100"/>
              <a:gd name="connsiteY29" fmla="*/ 357187 h 890828"/>
              <a:gd name="connsiteX30" fmla="*/ 1071562 w 1181100"/>
              <a:gd name="connsiteY30" fmla="*/ 261937 h 890828"/>
              <a:gd name="connsiteX31" fmla="*/ 1019175 w 1181100"/>
              <a:gd name="connsiteY31" fmla="*/ 176212 h 890828"/>
              <a:gd name="connsiteX32" fmla="*/ 904875 w 1181100"/>
              <a:gd name="connsiteY32" fmla="*/ 100012 h 890828"/>
              <a:gd name="connsiteX33" fmla="*/ 809625 w 1181100"/>
              <a:gd name="connsiteY33" fmla="*/ 42862 h 890828"/>
              <a:gd name="connsiteX34" fmla="*/ 681037 w 1181100"/>
              <a:gd name="connsiteY34" fmla="*/ 14287 h 890828"/>
              <a:gd name="connsiteX35" fmla="*/ 566737 w 1181100"/>
              <a:gd name="connsiteY35" fmla="*/ 0 h 890828"/>
              <a:gd name="connsiteX36" fmla="*/ 400050 w 1181100"/>
              <a:gd name="connsiteY36" fmla="*/ 38100 h 890828"/>
              <a:gd name="connsiteX37" fmla="*/ 247650 w 1181100"/>
              <a:gd name="connsiteY37" fmla="*/ 100012 h 890828"/>
              <a:gd name="connsiteX38" fmla="*/ 161925 w 1181100"/>
              <a:gd name="connsiteY38" fmla="*/ 185737 h 890828"/>
              <a:gd name="connsiteX39" fmla="*/ 61912 w 1181100"/>
              <a:gd name="connsiteY39" fmla="*/ 328612 h 890828"/>
              <a:gd name="connsiteX40" fmla="*/ 14287 w 1181100"/>
              <a:gd name="connsiteY40" fmla="*/ 485775 h 890828"/>
              <a:gd name="connsiteX41" fmla="*/ 0 w 1181100"/>
              <a:gd name="connsiteY41" fmla="*/ 585787 h 890828"/>
              <a:gd name="connsiteX42" fmla="*/ 0 w 1181100"/>
              <a:gd name="connsiteY42" fmla="*/ 657225 h 890828"/>
              <a:gd name="connsiteX43" fmla="*/ 57150 w 1181100"/>
              <a:gd name="connsiteY43" fmla="*/ 790575 h 89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81100" h="890828">
                <a:moveTo>
                  <a:pt x="57150" y="790575"/>
                </a:moveTo>
                <a:lnTo>
                  <a:pt x="100012" y="823912"/>
                </a:lnTo>
                <a:lnTo>
                  <a:pt x="133350" y="838200"/>
                </a:lnTo>
                <a:cubicBezTo>
                  <a:pt x="211790" y="843102"/>
                  <a:pt x="191554" y="860958"/>
                  <a:pt x="214312" y="838200"/>
                </a:cubicBezTo>
                <a:cubicBezTo>
                  <a:pt x="268262" y="828391"/>
                  <a:pt x="266700" y="846424"/>
                  <a:pt x="266700" y="823912"/>
                </a:cubicBezTo>
                <a:cubicBezTo>
                  <a:pt x="320532" y="799443"/>
                  <a:pt x="299905" y="800100"/>
                  <a:pt x="323850" y="800100"/>
                </a:cubicBezTo>
                <a:cubicBezTo>
                  <a:pt x="334962" y="793750"/>
                  <a:pt x="345740" y="786774"/>
                  <a:pt x="357187" y="781050"/>
                </a:cubicBezTo>
                <a:cubicBezTo>
                  <a:pt x="361677" y="778805"/>
                  <a:pt x="371475" y="776287"/>
                  <a:pt x="371475" y="776287"/>
                </a:cubicBezTo>
                <a:cubicBezTo>
                  <a:pt x="401183" y="764404"/>
                  <a:pt x="386738" y="766762"/>
                  <a:pt x="414337" y="766762"/>
                </a:cubicBezTo>
                <a:cubicBezTo>
                  <a:pt x="423862" y="765175"/>
                  <a:pt x="433486" y="764095"/>
                  <a:pt x="442912" y="762000"/>
                </a:cubicBezTo>
                <a:cubicBezTo>
                  <a:pt x="447813" y="760911"/>
                  <a:pt x="457200" y="757237"/>
                  <a:pt x="457200" y="757237"/>
                </a:cubicBezTo>
                <a:cubicBezTo>
                  <a:pt x="519096" y="752080"/>
                  <a:pt x="495234" y="752475"/>
                  <a:pt x="528637" y="752475"/>
                </a:cubicBezTo>
                <a:cubicBezTo>
                  <a:pt x="592067" y="771992"/>
                  <a:pt x="568958" y="771525"/>
                  <a:pt x="595312" y="771525"/>
                </a:cubicBezTo>
                <a:lnTo>
                  <a:pt x="666750" y="781050"/>
                </a:lnTo>
                <a:lnTo>
                  <a:pt x="742950" y="814387"/>
                </a:lnTo>
                <a:cubicBezTo>
                  <a:pt x="783058" y="834441"/>
                  <a:pt x="771011" y="823396"/>
                  <a:pt x="785812" y="838200"/>
                </a:cubicBezTo>
                <a:lnTo>
                  <a:pt x="847725" y="866775"/>
                </a:lnTo>
                <a:cubicBezTo>
                  <a:pt x="887311" y="881619"/>
                  <a:pt x="872261" y="881062"/>
                  <a:pt x="890587" y="881062"/>
                </a:cubicBezTo>
                <a:cubicBezTo>
                  <a:pt x="954069" y="890828"/>
                  <a:pt x="931620" y="890587"/>
                  <a:pt x="957262" y="890587"/>
                </a:cubicBezTo>
                <a:lnTo>
                  <a:pt x="981075" y="890587"/>
                </a:lnTo>
                <a:lnTo>
                  <a:pt x="1019175" y="890587"/>
                </a:lnTo>
                <a:cubicBezTo>
                  <a:pt x="1054671" y="880445"/>
                  <a:pt x="1044339" y="889233"/>
                  <a:pt x="1057275" y="876300"/>
                </a:cubicBezTo>
                <a:lnTo>
                  <a:pt x="1090612" y="862012"/>
                </a:lnTo>
                <a:lnTo>
                  <a:pt x="1114425" y="833437"/>
                </a:lnTo>
                <a:lnTo>
                  <a:pt x="1128712" y="814387"/>
                </a:lnTo>
                <a:lnTo>
                  <a:pt x="1157287" y="728662"/>
                </a:lnTo>
                <a:lnTo>
                  <a:pt x="1166812" y="676275"/>
                </a:lnTo>
                <a:lnTo>
                  <a:pt x="1181100" y="576262"/>
                </a:lnTo>
                <a:cubicBezTo>
                  <a:pt x="1160565" y="468453"/>
                  <a:pt x="1162050" y="510187"/>
                  <a:pt x="1162050" y="452437"/>
                </a:cubicBezTo>
                <a:lnTo>
                  <a:pt x="1133475" y="357187"/>
                </a:lnTo>
                <a:lnTo>
                  <a:pt x="1071562" y="261937"/>
                </a:lnTo>
                <a:lnTo>
                  <a:pt x="1019175" y="176212"/>
                </a:lnTo>
                <a:lnTo>
                  <a:pt x="904875" y="100012"/>
                </a:lnTo>
                <a:lnTo>
                  <a:pt x="809625" y="42862"/>
                </a:lnTo>
                <a:lnTo>
                  <a:pt x="681037" y="14287"/>
                </a:lnTo>
                <a:lnTo>
                  <a:pt x="566737" y="0"/>
                </a:lnTo>
                <a:lnTo>
                  <a:pt x="400050" y="38100"/>
                </a:lnTo>
                <a:lnTo>
                  <a:pt x="247650" y="100012"/>
                </a:lnTo>
                <a:lnTo>
                  <a:pt x="161925" y="185737"/>
                </a:lnTo>
                <a:lnTo>
                  <a:pt x="61912" y="328612"/>
                </a:lnTo>
                <a:lnTo>
                  <a:pt x="14287" y="485775"/>
                </a:lnTo>
                <a:lnTo>
                  <a:pt x="0" y="585787"/>
                </a:lnTo>
                <a:lnTo>
                  <a:pt x="0" y="657225"/>
                </a:lnTo>
                <a:lnTo>
                  <a:pt x="57150" y="790575"/>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smtClean="0"/>
              <a:t>Numerical assessment of discrete bubble modeling (DBM)</a:t>
            </a:r>
            <a:endParaRPr lang="en-US" dirty="0"/>
          </a:p>
        </p:txBody>
      </p:sp>
      <p:sp>
        <p:nvSpPr>
          <p:cNvPr id="3" name="Content Placeholder 2"/>
          <p:cNvSpPr>
            <a:spLocks noGrp="1"/>
          </p:cNvSpPr>
          <p:nvPr>
            <p:ph idx="1"/>
          </p:nvPr>
        </p:nvSpPr>
        <p:spPr>
          <a:xfrm>
            <a:off x="457200" y="1752600"/>
            <a:ext cx="5181600" cy="4373563"/>
          </a:xfrm>
        </p:spPr>
        <p:txBody>
          <a:bodyPr>
            <a:normAutofit fontScale="85000" lnSpcReduction="20000"/>
          </a:bodyPr>
          <a:lstStyle/>
          <a:p>
            <a:pPr>
              <a:buNone/>
            </a:pPr>
            <a:r>
              <a:rPr lang="en-US" b="1" dirty="0" smtClean="0"/>
              <a:t>Aims</a:t>
            </a:r>
          </a:p>
          <a:p>
            <a:r>
              <a:rPr lang="en-US" dirty="0" smtClean="0"/>
              <a:t>Comparison of DBM with 2D multi-fluid models (MFM)</a:t>
            </a:r>
          </a:p>
          <a:p>
            <a:pPr lvl="1"/>
            <a:r>
              <a:rPr lang="en-US" dirty="0" smtClean="0"/>
              <a:t>Variety of modeling parameters needed in DBM simulations:</a:t>
            </a:r>
          </a:p>
          <a:p>
            <a:pPr lvl="2"/>
            <a:r>
              <a:rPr lang="en-US" dirty="0" smtClean="0"/>
              <a:t>Shell, wake, and drift fractions</a:t>
            </a:r>
          </a:p>
          <a:p>
            <a:pPr lvl="2"/>
            <a:r>
              <a:rPr lang="en-US" dirty="0" smtClean="0"/>
              <a:t>Initial bubble sizes/frequencies</a:t>
            </a:r>
          </a:p>
          <a:p>
            <a:pPr lvl="2"/>
            <a:r>
              <a:rPr lang="en-US" dirty="0" smtClean="0"/>
              <a:t>Isolated bubble growth</a:t>
            </a:r>
          </a:p>
          <a:p>
            <a:pPr lvl="2"/>
            <a:r>
              <a:rPr lang="en-US" dirty="0" smtClean="0"/>
              <a:t>Isolated bubble rise velocities</a:t>
            </a:r>
          </a:p>
          <a:p>
            <a:r>
              <a:rPr lang="en-US" dirty="0" smtClean="0"/>
              <a:t>Development of a model for steady-state solids motion in large scale fluidized beds</a:t>
            </a:r>
            <a:endParaRPr lang="en-US" dirty="0"/>
          </a:p>
        </p:txBody>
      </p:sp>
      <p:sp>
        <p:nvSpPr>
          <p:cNvPr id="8" name="Slide Number Placeholder 27"/>
          <p:cNvSpPr>
            <a:spLocks noGrp="1"/>
          </p:cNvSpPr>
          <p:nvPr>
            <p:ph type="sldNum" sz="quarter" idx="12"/>
          </p:nvPr>
        </p:nvSpPr>
        <p:spPr>
          <a:xfrm>
            <a:off x="7010400" y="6553200"/>
            <a:ext cx="2133600" cy="365125"/>
          </a:xfrm>
        </p:spPr>
        <p:txBody>
          <a:bodyPr/>
          <a:lstStyle/>
          <a:p>
            <a:fld id="{363B52E4-3519-4D9D-9522-29F1CCF07EB6}" type="slidenum">
              <a:rPr lang="en-US" smtClean="0"/>
              <a:pPr/>
              <a:t>7</a:t>
            </a:fld>
            <a:endParaRPr lang="en-US" dirty="0"/>
          </a:p>
        </p:txBody>
      </p:sp>
      <p:sp>
        <p:nvSpPr>
          <p:cNvPr id="11" name="Freeform 10"/>
          <p:cNvSpPr/>
          <p:nvPr/>
        </p:nvSpPr>
        <p:spPr>
          <a:xfrm>
            <a:off x="6705600" y="2819400"/>
            <a:ext cx="1181100" cy="890828"/>
          </a:xfrm>
          <a:custGeom>
            <a:avLst/>
            <a:gdLst>
              <a:gd name="connsiteX0" fmla="*/ 57150 w 1181100"/>
              <a:gd name="connsiteY0" fmla="*/ 790575 h 890828"/>
              <a:gd name="connsiteX1" fmla="*/ 100012 w 1181100"/>
              <a:gd name="connsiteY1" fmla="*/ 823912 h 890828"/>
              <a:gd name="connsiteX2" fmla="*/ 133350 w 1181100"/>
              <a:gd name="connsiteY2" fmla="*/ 838200 h 890828"/>
              <a:gd name="connsiteX3" fmla="*/ 214312 w 1181100"/>
              <a:gd name="connsiteY3" fmla="*/ 838200 h 890828"/>
              <a:gd name="connsiteX4" fmla="*/ 266700 w 1181100"/>
              <a:gd name="connsiteY4" fmla="*/ 823912 h 890828"/>
              <a:gd name="connsiteX5" fmla="*/ 323850 w 1181100"/>
              <a:gd name="connsiteY5" fmla="*/ 800100 h 890828"/>
              <a:gd name="connsiteX6" fmla="*/ 357187 w 1181100"/>
              <a:gd name="connsiteY6" fmla="*/ 781050 h 890828"/>
              <a:gd name="connsiteX7" fmla="*/ 371475 w 1181100"/>
              <a:gd name="connsiteY7" fmla="*/ 776287 h 890828"/>
              <a:gd name="connsiteX8" fmla="*/ 414337 w 1181100"/>
              <a:gd name="connsiteY8" fmla="*/ 766762 h 890828"/>
              <a:gd name="connsiteX9" fmla="*/ 442912 w 1181100"/>
              <a:gd name="connsiteY9" fmla="*/ 762000 h 890828"/>
              <a:gd name="connsiteX10" fmla="*/ 457200 w 1181100"/>
              <a:gd name="connsiteY10" fmla="*/ 757237 h 890828"/>
              <a:gd name="connsiteX11" fmla="*/ 528637 w 1181100"/>
              <a:gd name="connsiteY11" fmla="*/ 752475 h 890828"/>
              <a:gd name="connsiteX12" fmla="*/ 595312 w 1181100"/>
              <a:gd name="connsiteY12" fmla="*/ 771525 h 890828"/>
              <a:gd name="connsiteX13" fmla="*/ 666750 w 1181100"/>
              <a:gd name="connsiteY13" fmla="*/ 781050 h 890828"/>
              <a:gd name="connsiteX14" fmla="*/ 742950 w 1181100"/>
              <a:gd name="connsiteY14" fmla="*/ 814387 h 890828"/>
              <a:gd name="connsiteX15" fmla="*/ 785812 w 1181100"/>
              <a:gd name="connsiteY15" fmla="*/ 838200 h 890828"/>
              <a:gd name="connsiteX16" fmla="*/ 847725 w 1181100"/>
              <a:gd name="connsiteY16" fmla="*/ 866775 h 890828"/>
              <a:gd name="connsiteX17" fmla="*/ 890587 w 1181100"/>
              <a:gd name="connsiteY17" fmla="*/ 881062 h 890828"/>
              <a:gd name="connsiteX18" fmla="*/ 957262 w 1181100"/>
              <a:gd name="connsiteY18" fmla="*/ 890587 h 890828"/>
              <a:gd name="connsiteX19" fmla="*/ 981075 w 1181100"/>
              <a:gd name="connsiteY19" fmla="*/ 890587 h 890828"/>
              <a:gd name="connsiteX20" fmla="*/ 1019175 w 1181100"/>
              <a:gd name="connsiteY20" fmla="*/ 890587 h 890828"/>
              <a:gd name="connsiteX21" fmla="*/ 1057275 w 1181100"/>
              <a:gd name="connsiteY21" fmla="*/ 876300 h 890828"/>
              <a:gd name="connsiteX22" fmla="*/ 1090612 w 1181100"/>
              <a:gd name="connsiteY22" fmla="*/ 862012 h 890828"/>
              <a:gd name="connsiteX23" fmla="*/ 1114425 w 1181100"/>
              <a:gd name="connsiteY23" fmla="*/ 833437 h 890828"/>
              <a:gd name="connsiteX24" fmla="*/ 1128712 w 1181100"/>
              <a:gd name="connsiteY24" fmla="*/ 814387 h 890828"/>
              <a:gd name="connsiteX25" fmla="*/ 1157287 w 1181100"/>
              <a:gd name="connsiteY25" fmla="*/ 728662 h 890828"/>
              <a:gd name="connsiteX26" fmla="*/ 1166812 w 1181100"/>
              <a:gd name="connsiteY26" fmla="*/ 676275 h 890828"/>
              <a:gd name="connsiteX27" fmla="*/ 1181100 w 1181100"/>
              <a:gd name="connsiteY27" fmla="*/ 576262 h 890828"/>
              <a:gd name="connsiteX28" fmla="*/ 1162050 w 1181100"/>
              <a:gd name="connsiteY28" fmla="*/ 452437 h 890828"/>
              <a:gd name="connsiteX29" fmla="*/ 1133475 w 1181100"/>
              <a:gd name="connsiteY29" fmla="*/ 357187 h 890828"/>
              <a:gd name="connsiteX30" fmla="*/ 1071562 w 1181100"/>
              <a:gd name="connsiteY30" fmla="*/ 261937 h 890828"/>
              <a:gd name="connsiteX31" fmla="*/ 1019175 w 1181100"/>
              <a:gd name="connsiteY31" fmla="*/ 176212 h 890828"/>
              <a:gd name="connsiteX32" fmla="*/ 904875 w 1181100"/>
              <a:gd name="connsiteY32" fmla="*/ 100012 h 890828"/>
              <a:gd name="connsiteX33" fmla="*/ 809625 w 1181100"/>
              <a:gd name="connsiteY33" fmla="*/ 42862 h 890828"/>
              <a:gd name="connsiteX34" fmla="*/ 681037 w 1181100"/>
              <a:gd name="connsiteY34" fmla="*/ 14287 h 890828"/>
              <a:gd name="connsiteX35" fmla="*/ 566737 w 1181100"/>
              <a:gd name="connsiteY35" fmla="*/ 0 h 890828"/>
              <a:gd name="connsiteX36" fmla="*/ 400050 w 1181100"/>
              <a:gd name="connsiteY36" fmla="*/ 38100 h 890828"/>
              <a:gd name="connsiteX37" fmla="*/ 247650 w 1181100"/>
              <a:gd name="connsiteY37" fmla="*/ 100012 h 890828"/>
              <a:gd name="connsiteX38" fmla="*/ 161925 w 1181100"/>
              <a:gd name="connsiteY38" fmla="*/ 185737 h 890828"/>
              <a:gd name="connsiteX39" fmla="*/ 61912 w 1181100"/>
              <a:gd name="connsiteY39" fmla="*/ 328612 h 890828"/>
              <a:gd name="connsiteX40" fmla="*/ 14287 w 1181100"/>
              <a:gd name="connsiteY40" fmla="*/ 485775 h 890828"/>
              <a:gd name="connsiteX41" fmla="*/ 0 w 1181100"/>
              <a:gd name="connsiteY41" fmla="*/ 585787 h 890828"/>
              <a:gd name="connsiteX42" fmla="*/ 0 w 1181100"/>
              <a:gd name="connsiteY42" fmla="*/ 657225 h 890828"/>
              <a:gd name="connsiteX43" fmla="*/ 57150 w 1181100"/>
              <a:gd name="connsiteY43" fmla="*/ 790575 h 89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81100" h="890828">
                <a:moveTo>
                  <a:pt x="57150" y="790575"/>
                </a:moveTo>
                <a:lnTo>
                  <a:pt x="100012" y="823912"/>
                </a:lnTo>
                <a:lnTo>
                  <a:pt x="133350" y="838200"/>
                </a:lnTo>
                <a:cubicBezTo>
                  <a:pt x="211790" y="843102"/>
                  <a:pt x="191554" y="860958"/>
                  <a:pt x="214312" y="838200"/>
                </a:cubicBezTo>
                <a:cubicBezTo>
                  <a:pt x="268262" y="828391"/>
                  <a:pt x="266700" y="846424"/>
                  <a:pt x="266700" y="823912"/>
                </a:cubicBezTo>
                <a:cubicBezTo>
                  <a:pt x="320532" y="799443"/>
                  <a:pt x="299905" y="800100"/>
                  <a:pt x="323850" y="800100"/>
                </a:cubicBezTo>
                <a:cubicBezTo>
                  <a:pt x="334962" y="793750"/>
                  <a:pt x="345740" y="786774"/>
                  <a:pt x="357187" y="781050"/>
                </a:cubicBezTo>
                <a:cubicBezTo>
                  <a:pt x="361677" y="778805"/>
                  <a:pt x="371475" y="776287"/>
                  <a:pt x="371475" y="776287"/>
                </a:cubicBezTo>
                <a:cubicBezTo>
                  <a:pt x="401183" y="764404"/>
                  <a:pt x="386738" y="766762"/>
                  <a:pt x="414337" y="766762"/>
                </a:cubicBezTo>
                <a:cubicBezTo>
                  <a:pt x="423862" y="765175"/>
                  <a:pt x="433486" y="764095"/>
                  <a:pt x="442912" y="762000"/>
                </a:cubicBezTo>
                <a:cubicBezTo>
                  <a:pt x="447813" y="760911"/>
                  <a:pt x="457200" y="757237"/>
                  <a:pt x="457200" y="757237"/>
                </a:cubicBezTo>
                <a:cubicBezTo>
                  <a:pt x="519096" y="752080"/>
                  <a:pt x="495234" y="752475"/>
                  <a:pt x="528637" y="752475"/>
                </a:cubicBezTo>
                <a:cubicBezTo>
                  <a:pt x="592067" y="771992"/>
                  <a:pt x="568958" y="771525"/>
                  <a:pt x="595312" y="771525"/>
                </a:cubicBezTo>
                <a:lnTo>
                  <a:pt x="666750" y="781050"/>
                </a:lnTo>
                <a:lnTo>
                  <a:pt x="742950" y="814387"/>
                </a:lnTo>
                <a:cubicBezTo>
                  <a:pt x="783058" y="834441"/>
                  <a:pt x="771011" y="823396"/>
                  <a:pt x="785812" y="838200"/>
                </a:cubicBezTo>
                <a:lnTo>
                  <a:pt x="847725" y="866775"/>
                </a:lnTo>
                <a:cubicBezTo>
                  <a:pt x="887311" y="881619"/>
                  <a:pt x="872261" y="881062"/>
                  <a:pt x="890587" y="881062"/>
                </a:cubicBezTo>
                <a:cubicBezTo>
                  <a:pt x="954069" y="890828"/>
                  <a:pt x="931620" y="890587"/>
                  <a:pt x="957262" y="890587"/>
                </a:cubicBezTo>
                <a:lnTo>
                  <a:pt x="981075" y="890587"/>
                </a:lnTo>
                <a:lnTo>
                  <a:pt x="1019175" y="890587"/>
                </a:lnTo>
                <a:cubicBezTo>
                  <a:pt x="1054671" y="880445"/>
                  <a:pt x="1044339" y="889233"/>
                  <a:pt x="1057275" y="876300"/>
                </a:cubicBezTo>
                <a:lnTo>
                  <a:pt x="1090612" y="862012"/>
                </a:lnTo>
                <a:lnTo>
                  <a:pt x="1114425" y="833437"/>
                </a:lnTo>
                <a:lnTo>
                  <a:pt x="1128712" y="814387"/>
                </a:lnTo>
                <a:lnTo>
                  <a:pt x="1157287" y="728662"/>
                </a:lnTo>
                <a:lnTo>
                  <a:pt x="1166812" y="676275"/>
                </a:lnTo>
                <a:lnTo>
                  <a:pt x="1181100" y="576262"/>
                </a:lnTo>
                <a:cubicBezTo>
                  <a:pt x="1160565" y="468453"/>
                  <a:pt x="1162050" y="510187"/>
                  <a:pt x="1162050" y="452437"/>
                </a:cubicBezTo>
                <a:lnTo>
                  <a:pt x="1133475" y="357187"/>
                </a:lnTo>
                <a:lnTo>
                  <a:pt x="1071562" y="261937"/>
                </a:lnTo>
                <a:lnTo>
                  <a:pt x="1019175" y="176212"/>
                </a:lnTo>
                <a:lnTo>
                  <a:pt x="904875" y="100012"/>
                </a:lnTo>
                <a:lnTo>
                  <a:pt x="809625" y="42862"/>
                </a:lnTo>
                <a:lnTo>
                  <a:pt x="681037" y="14287"/>
                </a:lnTo>
                <a:lnTo>
                  <a:pt x="566737" y="0"/>
                </a:lnTo>
                <a:lnTo>
                  <a:pt x="400050" y="38100"/>
                </a:lnTo>
                <a:lnTo>
                  <a:pt x="247650" y="100012"/>
                </a:lnTo>
                <a:lnTo>
                  <a:pt x="161925" y="185737"/>
                </a:lnTo>
                <a:lnTo>
                  <a:pt x="61912" y="328612"/>
                </a:lnTo>
                <a:lnTo>
                  <a:pt x="14287" y="485775"/>
                </a:lnTo>
                <a:lnTo>
                  <a:pt x="0" y="585787"/>
                </a:lnTo>
                <a:lnTo>
                  <a:pt x="0" y="657225"/>
                </a:lnTo>
                <a:lnTo>
                  <a:pt x="57150" y="7905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81800" y="2996625"/>
            <a:ext cx="99060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Bubble</a:t>
            </a:r>
          </a:p>
          <a:p>
            <a:pPr algn="ctr"/>
            <a:r>
              <a:rPr lang="el-GR" sz="1600" dirty="0" smtClean="0">
                <a:latin typeface="Arial" pitchFamily="34" charset="0"/>
                <a:cs typeface="Arial" pitchFamily="34" charset="0"/>
              </a:rPr>
              <a:t>ε</a:t>
            </a:r>
            <a:r>
              <a:rPr lang="en-US" sz="1600" dirty="0" smtClean="0">
                <a:latin typeface="Arial" pitchFamily="34" charset="0"/>
                <a:cs typeface="Arial" pitchFamily="34" charset="0"/>
              </a:rPr>
              <a:t>~1</a:t>
            </a:r>
            <a:endParaRPr lang="en-US" sz="1600" dirty="0">
              <a:latin typeface="Arial" pitchFamily="34" charset="0"/>
              <a:cs typeface="Arial" pitchFamily="34" charset="0"/>
            </a:endParaRPr>
          </a:p>
        </p:txBody>
      </p:sp>
      <p:sp>
        <p:nvSpPr>
          <p:cNvPr id="15" name="TextBox 14"/>
          <p:cNvSpPr txBox="1"/>
          <p:nvPr/>
        </p:nvSpPr>
        <p:spPr>
          <a:xfrm>
            <a:off x="6629400" y="3733800"/>
            <a:ext cx="1219200" cy="584775"/>
          </a:xfrm>
          <a:prstGeom prst="rect">
            <a:avLst/>
          </a:prstGeom>
          <a:noFill/>
        </p:spPr>
        <p:txBody>
          <a:bodyPr wrap="square" rtlCol="0">
            <a:spAutoFit/>
          </a:bodyPr>
          <a:lstStyle/>
          <a:p>
            <a:pPr algn="ctr"/>
            <a:r>
              <a:rPr lang="en-US" sz="1600" dirty="0" smtClean="0">
                <a:solidFill>
                  <a:schemeClr val="accent6">
                    <a:lumMod val="75000"/>
                  </a:schemeClr>
                </a:solidFill>
                <a:latin typeface="Arial" pitchFamily="34" charset="0"/>
                <a:cs typeface="Arial" pitchFamily="34" charset="0"/>
              </a:rPr>
              <a:t>Emulsion </a:t>
            </a:r>
            <a:r>
              <a:rPr lang="el-GR" sz="1600" dirty="0" smtClean="0">
                <a:solidFill>
                  <a:schemeClr val="accent6">
                    <a:lumMod val="75000"/>
                  </a:schemeClr>
                </a:solidFill>
                <a:latin typeface="Arial" pitchFamily="34" charset="0"/>
                <a:cs typeface="Arial" pitchFamily="34" charset="0"/>
              </a:rPr>
              <a:t>ε</a:t>
            </a:r>
            <a:r>
              <a:rPr lang="en-US" sz="1600" dirty="0" smtClean="0">
                <a:solidFill>
                  <a:schemeClr val="accent6">
                    <a:lumMod val="75000"/>
                  </a:schemeClr>
                </a:solidFill>
                <a:latin typeface="Arial" pitchFamily="34" charset="0"/>
                <a:cs typeface="Arial" pitchFamily="34" charset="0"/>
              </a:rPr>
              <a:t>~0.42</a:t>
            </a:r>
            <a:endParaRPr lang="en-US" sz="1600" dirty="0">
              <a:solidFill>
                <a:schemeClr val="accent6">
                  <a:lumMod val="75000"/>
                </a:schemeClr>
              </a:solidFill>
              <a:latin typeface="Arial" pitchFamily="34" charset="0"/>
              <a:cs typeface="Arial" pitchFamily="34" charset="0"/>
            </a:endParaRPr>
          </a:p>
        </p:txBody>
      </p:sp>
      <p:sp>
        <p:nvSpPr>
          <p:cNvPr id="16" name="TextBox 15"/>
          <p:cNvSpPr txBox="1"/>
          <p:nvPr/>
        </p:nvSpPr>
        <p:spPr>
          <a:xfrm>
            <a:off x="6477000" y="1853625"/>
            <a:ext cx="1676400" cy="584775"/>
          </a:xfrm>
          <a:prstGeom prst="rect">
            <a:avLst/>
          </a:prstGeom>
          <a:noFill/>
        </p:spPr>
        <p:txBody>
          <a:bodyPr wrap="square" rtlCol="0">
            <a:spAutoFit/>
          </a:bodyPr>
          <a:lstStyle/>
          <a:p>
            <a:pPr algn="ctr"/>
            <a:r>
              <a:rPr lang="en-US" sz="1600" dirty="0" smtClean="0">
                <a:solidFill>
                  <a:schemeClr val="bg2">
                    <a:lumMod val="50000"/>
                  </a:schemeClr>
                </a:solidFill>
                <a:latin typeface="Arial" pitchFamily="34" charset="0"/>
                <a:cs typeface="Arial" pitchFamily="34" charset="0"/>
              </a:rPr>
              <a:t>Expanded shell</a:t>
            </a:r>
          </a:p>
          <a:p>
            <a:pPr algn="ctr"/>
            <a:r>
              <a:rPr lang="en-US" sz="1600" dirty="0" smtClean="0">
                <a:solidFill>
                  <a:schemeClr val="bg2">
                    <a:lumMod val="50000"/>
                  </a:schemeClr>
                </a:solidFill>
                <a:latin typeface="Arial" pitchFamily="34" charset="0"/>
                <a:cs typeface="Arial" pitchFamily="34" charset="0"/>
              </a:rPr>
              <a:t>0.42&lt;</a:t>
            </a:r>
            <a:r>
              <a:rPr lang="el-GR" sz="1600" dirty="0" smtClean="0">
                <a:solidFill>
                  <a:schemeClr val="bg2">
                    <a:lumMod val="50000"/>
                  </a:schemeClr>
                </a:solidFill>
                <a:latin typeface="Arial" pitchFamily="34" charset="0"/>
                <a:cs typeface="Arial" pitchFamily="34" charset="0"/>
              </a:rPr>
              <a:t>ε</a:t>
            </a:r>
            <a:r>
              <a:rPr lang="en-US" sz="1600" dirty="0" smtClean="0">
                <a:solidFill>
                  <a:schemeClr val="bg2">
                    <a:lumMod val="50000"/>
                  </a:schemeClr>
                </a:solidFill>
                <a:latin typeface="Arial" pitchFamily="34" charset="0"/>
                <a:cs typeface="Arial" pitchFamily="34" charset="0"/>
              </a:rPr>
              <a:t>&lt;1</a:t>
            </a:r>
          </a:p>
        </p:txBody>
      </p:sp>
      <p:cxnSp>
        <p:nvCxnSpPr>
          <p:cNvPr id="18" name="Straight Arrow Connector 17"/>
          <p:cNvCxnSpPr/>
          <p:nvPr/>
        </p:nvCxnSpPr>
        <p:spPr>
          <a:xfrm rot="5400000">
            <a:off x="7163594" y="2590006"/>
            <a:ext cx="304800" cy="1588"/>
          </a:xfrm>
          <a:prstGeom prst="straightConnector1">
            <a:avLst/>
          </a:prstGeom>
          <a:ln>
            <a:solidFill>
              <a:schemeClr val="bg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6705600" y="4623375"/>
            <a:ext cx="1181100" cy="890828"/>
          </a:xfrm>
          <a:custGeom>
            <a:avLst/>
            <a:gdLst>
              <a:gd name="connsiteX0" fmla="*/ 57150 w 1181100"/>
              <a:gd name="connsiteY0" fmla="*/ 790575 h 890828"/>
              <a:gd name="connsiteX1" fmla="*/ 100012 w 1181100"/>
              <a:gd name="connsiteY1" fmla="*/ 823912 h 890828"/>
              <a:gd name="connsiteX2" fmla="*/ 133350 w 1181100"/>
              <a:gd name="connsiteY2" fmla="*/ 838200 h 890828"/>
              <a:gd name="connsiteX3" fmla="*/ 214312 w 1181100"/>
              <a:gd name="connsiteY3" fmla="*/ 838200 h 890828"/>
              <a:gd name="connsiteX4" fmla="*/ 266700 w 1181100"/>
              <a:gd name="connsiteY4" fmla="*/ 823912 h 890828"/>
              <a:gd name="connsiteX5" fmla="*/ 323850 w 1181100"/>
              <a:gd name="connsiteY5" fmla="*/ 800100 h 890828"/>
              <a:gd name="connsiteX6" fmla="*/ 357187 w 1181100"/>
              <a:gd name="connsiteY6" fmla="*/ 781050 h 890828"/>
              <a:gd name="connsiteX7" fmla="*/ 371475 w 1181100"/>
              <a:gd name="connsiteY7" fmla="*/ 776287 h 890828"/>
              <a:gd name="connsiteX8" fmla="*/ 414337 w 1181100"/>
              <a:gd name="connsiteY8" fmla="*/ 766762 h 890828"/>
              <a:gd name="connsiteX9" fmla="*/ 442912 w 1181100"/>
              <a:gd name="connsiteY9" fmla="*/ 762000 h 890828"/>
              <a:gd name="connsiteX10" fmla="*/ 457200 w 1181100"/>
              <a:gd name="connsiteY10" fmla="*/ 757237 h 890828"/>
              <a:gd name="connsiteX11" fmla="*/ 528637 w 1181100"/>
              <a:gd name="connsiteY11" fmla="*/ 752475 h 890828"/>
              <a:gd name="connsiteX12" fmla="*/ 595312 w 1181100"/>
              <a:gd name="connsiteY12" fmla="*/ 771525 h 890828"/>
              <a:gd name="connsiteX13" fmla="*/ 666750 w 1181100"/>
              <a:gd name="connsiteY13" fmla="*/ 781050 h 890828"/>
              <a:gd name="connsiteX14" fmla="*/ 742950 w 1181100"/>
              <a:gd name="connsiteY14" fmla="*/ 814387 h 890828"/>
              <a:gd name="connsiteX15" fmla="*/ 785812 w 1181100"/>
              <a:gd name="connsiteY15" fmla="*/ 838200 h 890828"/>
              <a:gd name="connsiteX16" fmla="*/ 847725 w 1181100"/>
              <a:gd name="connsiteY16" fmla="*/ 866775 h 890828"/>
              <a:gd name="connsiteX17" fmla="*/ 890587 w 1181100"/>
              <a:gd name="connsiteY17" fmla="*/ 881062 h 890828"/>
              <a:gd name="connsiteX18" fmla="*/ 957262 w 1181100"/>
              <a:gd name="connsiteY18" fmla="*/ 890587 h 890828"/>
              <a:gd name="connsiteX19" fmla="*/ 981075 w 1181100"/>
              <a:gd name="connsiteY19" fmla="*/ 890587 h 890828"/>
              <a:gd name="connsiteX20" fmla="*/ 1019175 w 1181100"/>
              <a:gd name="connsiteY20" fmla="*/ 890587 h 890828"/>
              <a:gd name="connsiteX21" fmla="*/ 1057275 w 1181100"/>
              <a:gd name="connsiteY21" fmla="*/ 876300 h 890828"/>
              <a:gd name="connsiteX22" fmla="*/ 1090612 w 1181100"/>
              <a:gd name="connsiteY22" fmla="*/ 862012 h 890828"/>
              <a:gd name="connsiteX23" fmla="*/ 1114425 w 1181100"/>
              <a:gd name="connsiteY23" fmla="*/ 833437 h 890828"/>
              <a:gd name="connsiteX24" fmla="*/ 1128712 w 1181100"/>
              <a:gd name="connsiteY24" fmla="*/ 814387 h 890828"/>
              <a:gd name="connsiteX25" fmla="*/ 1157287 w 1181100"/>
              <a:gd name="connsiteY25" fmla="*/ 728662 h 890828"/>
              <a:gd name="connsiteX26" fmla="*/ 1166812 w 1181100"/>
              <a:gd name="connsiteY26" fmla="*/ 676275 h 890828"/>
              <a:gd name="connsiteX27" fmla="*/ 1181100 w 1181100"/>
              <a:gd name="connsiteY27" fmla="*/ 576262 h 890828"/>
              <a:gd name="connsiteX28" fmla="*/ 1162050 w 1181100"/>
              <a:gd name="connsiteY28" fmla="*/ 452437 h 890828"/>
              <a:gd name="connsiteX29" fmla="*/ 1133475 w 1181100"/>
              <a:gd name="connsiteY29" fmla="*/ 357187 h 890828"/>
              <a:gd name="connsiteX30" fmla="*/ 1071562 w 1181100"/>
              <a:gd name="connsiteY30" fmla="*/ 261937 h 890828"/>
              <a:gd name="connsiteX31" fmla="*/ 1019175 w 1181100"/>
              <a:gd name="connsiteY31" fmla="*/ 176212 h 890828"/>
              <a:gd name="connsiteX32" fmla="*/ 904875 w 1181100"/>
              <a:gd name="connsiteY32" fmla="*/ 100012 h 890828"/>
              <a:gd name="connsiteX33" fmla="*/ 809625 w 1181100"/>
              <a:gd name="connsiteY33" fmla="*/ 42862 h 890828"/>
              <a:gd name="connsiteX34" fmla="*/ 681037 w 1181100"/>
              <a:gd name="connsiteY34" fmla="*/ 14287 h 890828"/>
              <a:gd name="connsiteX35" fmla="*/ 566737 w 1181100"/>
              <a:gd name="connsiteY35" fmla="*/ 0 h 890828"/>
              <a:gd name="connsiteX36" fmla="*/ 400050 w 1181100"/>
              <a:gd name="connsiteY36" fmla="*/ 38100 h 890828"/>
              <a:gd name="connsiteX37" fmla="*/ 247650 w 1181100"/>
              <a:gd name="connsiteY37" fmla="*/ 100012 h 890828"/>
              <a:gd name="connsiteX38" fmla="*/ 161925 w 1181100"/>
              <a:gd name="connsiteY38" fmla="*/ 185737 h 890828"/>
              <a:gd name="connsiteX39" fmla="*/ 61912 w 1181100"/>
              <a:gd name="connsiteY39" fmla="*/ 328612 h 890828"/>
              <a:gd name="connsiteX40" fmla="*/ 14287 w 1181100"/>
              <a:gd name="connsiteY40" fmla="*/ 485775 h 890828"/>
              <a:gd name="connsiteX41" fmla="*/ 0 w 1181100"/>
              <a:gd name="connsiteY41" fmla="*/ 585787 h 890828"/>
              <a:gd name="connsiteX42" fmla="*/ 0 w 1181100"/>
              <a:gd name="connsiteY42" fmla="*/ 657225 h 890828"/>
              <a:gd name="connsiteX43" fmla="*/ 57150 w 1181100"/>
              <a:gd name="connsiteY43" fmla="*/ 790575 h 890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81100" h="890828">
                <a:moveTo>
                  <a:pt x="57150" y="790575"/>
                </a:moveTo>
                <a:lnTo>
                  <a:pt x="100012" y="823912"/>
                </a:lnTo>
                <a:lnTo>
                  <a:pt x="133350" y="838200"/>
                </a:lnTo>
                <a:cubicBezTo>
                  <a:pt x="211790" y="843102"/>
                  <a:pt x="191554" y="860958"/>
                  <a:pt x="214312" y="838200"/>
                </a:cubicBezTo>
                <a:cubicBezTo>
                  <a:pt x="268262" y="828391"/>
                  <a:pt x="266700" y="846424"/>
                  <a:pt x="266700" y="823912"/>
                </a:cubicBezTo>
                <a:cubicBezTo>
                  <a:pt x="320532" y="799443"/>
                  <a:pt x="299905" y="800100"/>
                  <a:pt x="323850" y="800100"/>
                </a:cubicBezTo>
                <a:cubicBezTo>
                  <a:pt x="334962" y="793750"/>
                  <a:pt x="345740" y="786774"/>
                  <a:pt x="357187" y="781050"/>
                </a:cubicBezTo>
                <a:cubicBezTo>
                  <a:pt x="361677" y="778805"/>
                  <a:pt x="371475" y="776287"/>
                  <a:pt x="371475" y="776287"/>
                </a:cubicBezTo>
                <a:cubicBezTo>
                  <a:pt x="401183" y="764404"/>
                  <a:pt x="386738" y="766762"/>
                  <a:pt x="414337" y="766762"/>
                </a:cubicBezTo>
                <a:cubicBezTo>
                  <a:pt x="423862" y="765175"/>
                  <a:pt x="433486" y="764095"/>
                  <a:pt x="442912" y="762000"/>
                </a:cubicBezTo>
                <a:cubicBezTo>
                  <a:pt x="447813" y="760911"/>
                  <a:pt x="457200" y="757237"/>
                  <a:pt x="457200" y="757237"/>
                </a:cubicBezTo>
                <a:cubicBezTo>
                  <a:pt x="519096" y="752080"/>
                  <a:pt x="495234" y="752475"/>
                  <a:pt x="528637" y="752475"/>
                </a:cubicBezTo>
                <a:cubicBezTo>
                  <a:pt x="592067" y="771992"/>
                  <a:pt x="568958" y="771525"/>
                  <a:pt x="595312" y="771525"/>
                </a:cubicBezTo>
                <a:lnTo>
                  <a:pt x="666750" y="781050"/>
                </a:lnTo>
                <a:lnTo>
                  <a:pt x="742950" y="814387"/>
                </a:lnTo>
                <a:cubicBezTo>
                  <a:pt x="783058" y="834441"/>
                  <a:pt x="771011" y="823396"/>
                  <a:pt x="785812" y="838200"/>
                </a:cubicBezTo>
                <a:lnTo>
                  <a:pt x="847725" y="866775"/>
                </a:lnTo>
                <a:cubicBezTo>
                  <a:pt x="887311" y="881619"/>
                  <a:pt x="872261" y="881062"/>
                  <a:pt x="890587" y="881062"/>
                </a:cubicBezTo>
                <a:cubicBezTo>
                  <a:pt x="954069" y="890828"/>
                  <a:pt x="931620" y="890587"/>
                  <a:pt x="957262" y="890587"/>
                </a:cubicBezTo>
                <a:lnTo>
                  <a:pt x="981075" y="890587"/>
                </a:lnTo>
                <a:lnTo>
                  <a:pt x="1019175" y="890587"/>
                </a:lnTo>
                <a:cubicBezTo>
                  <a:pt x="1054671" y="880445"/>
                  <a:pt x="1044339" y="889233"/>
                  <a:pt x="1057275" y="876300"/>
                </a:cubicBezTo>
                <a:lnTo>
                  <a:pt x="1090612" y="862012"/>
                </a:lnTo>
                <a:lnTo>
                  <a:pt x="1114425" y="833437"/>
                </a:lnTo>
                <a:lnTo>
                  <a:pt x="1128712" y="814387"/>
                </a:lnTo>
                <a:lnTo>
                  <a:pt x="1157287" y="728662"/>
                </a:lnTo>
                <a:lnTo>
                  <a:pt x="1166812" y="676275"/>
                </a:lnTo>
                <a:lnTo>
                  <a:pt x="1181100" y="576262"/>
                </a:lnTo>
                <a:cubicBezTo>
                  <a:pt x="1160565" y="468453"/>
                  <a:pt x="1162050" y="510187"/>
                  <a:pt x="1162050" y="452437"/>
                </a:cubicBezTo>
                <a:lnTo>
                  <a:pt x="1133475" y="357187"/>
                </a:lnTo>
                <a:lnTo>
                  <a:pt x="1071562" y="261937"/>
                </a:lnTo>
                <a:lnTo>
                  <a:pt x="1019175" y="176212"/>
                </a:lnTo>
                <a:lnTo>
                  <a:pt x="904875" y="100012"/>
                </a:lnTo>
                <a:lnTo>
                  <a:pt x="809625" y="42862"/>
                </a:lnTo>
                <a:lnTo>
                  <a:pt x="681037" y="14287"/>
                </a:lnTo>
                <a:lnTo>
                  <a:pt x="566737" y="0"/>
                </a:lnTo>
                <a:lnTo>
                  <a:pt x="400050" y="38100"/>
                </a:lnTo>
                <a:lnTo>
                  <a:pt x="247650" y="100012"/>
                </a:lnTo>
                <a:lnTo>
                  <a:pt x="161925" y="185737"/>
                </a:lnTo>
                <a:lnTo>
                  <a:pt x="61912" y="328612"/>
                </a:lnTo>
                <a:lnTo>
                  <a:pt x="14287" y="485775"/>
                </a:lnTo>
                <a:lnTo>
                  <a:pt x="0" y="585787"/>
                </a:lnTo>
                <a:lnTo>
                  <a:pt x="0" y="657225"/>
                </a:lnTo>
                <a:lnTo>
                  <a:pt x="57150" y="7905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763512" y="4800600"/>
            <a:ext cx="990600" cy="584775"/>
          </a:xfrm>
          <a:prstGeom prst="rect">
            <a:avLst/>
          </a:prstGeom>
          <a:noFill/>
        </p:spPr>
        <p:txBody>
          <a:bodyPr wrap="square" rtlCol="0">
            <a:spAutoFit/>
          </a:bodyPr>
          <a:lstStyle/>
          <a:p>
            <a:pPr algn="ctr"/>
            <a:r>
              <a:rPr lang="en-US" sz="1600" dirty="0" smtClean="0">
                <a:latin typeface="Arial" pitchFamily="34" charset="0"/>
                <a:cs typeface="Arial" pitchFamily="34" charset="0"/>
              </a:rPr>
              <a:t>Bubble</a:t>
            </a:r>
          </a:p>
          <a:p>
            <a:pPr algn="ctr"/>
            <a:r>
              <a:rPr lang="el-GR" sz="1600" dirty="0" smtClean="0">
                <a:latin typeface="Arial" pitchFamily="34" charset="0"/>
                <a:cs typeface="Arial" pitchFamily="34" charset="0"/>
              </a:rPr>
              <a:t>ε</a:t>
            </a:r>
            <a:r>
              <a:rPr lang="en-US" sz="1600" dirty="0" smtClean="0">
                <a:latin typeface="Arial" pitchFamily="34" charset="0"/>
                <a:cs typeface="Arial" pitchFamily="34" charset="0"/>
              </a:rPr>
              <a:t>~1</a:t>
            </a:r>
            <a:endParaRPr lang="en-US" sz="1600" dirty="0">
              <a:latin typeface="Arial" pitchFamily="34" charset="0"/>
              <a:cs typeface="Arial" pitchFamily="34" charset="0"/>
            </a:endParaRPr>
          </a:p>
        </p:txBody>
      </p:sp>
      <p:sp>
        <p:nvSpPr>
          <p:cNvPr id="23" name="TextBox 22"/>
          <p:cNvSpPr txBox="1"/>
          <p:nvPr/>
        </p:nvSpPr>
        <p:spPr>
          <a:xfrm>
            <a:off x="6781800" y="5486400"/>
            <a:ext cx="990600" cy="338554"/>
          </a:xfrm>
          <a:prstGeom prst="rect">
            <a:avLst/>
          </a:prstGeom>
          <a:noFill/>
        </p:spPr>
        <p:txBody>
          <a:bodyPr wrap="square" rtlCol="0">
            <a:spAutoFit/>
          </a:bodyPr>
          <a:lstStyle/>
          <a:p>
            <a:pPr algn="ctr"/>
            <a:r>
              <a:rPr lang="en-US" sz="1600" dirty="0" smtClean="0">
                <a:latin typeface="Arial" pitchFamily="34" charset="0"/>
                <a:cs typeface="Arial" pitchFamily="34" charset="0"/>
              </a:rPr>
              <a:t>Wake</a:t>
            </a:r>
            <a:endParaRPr lang="en-US" sz="1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2438400" cy="1524000"/>
          </a:xfrm>
        </p:spPr>
        <p:txBody>
          <a:bodyPr>
            <a:normAutofit/>
          </a:bodyPr>
          <a:lstStyle/>
          <a:p>
            <a:pPr algn="ctr">
              <a:buNone/>
            </a:pPr>
            <a:r>
              <a:rPr lang="en-US" sz="1800" dirty="0" smtClean="0">
                <a:latin typeface="Times New Roman" pitchFamily="18" charset="0"/>
                <a:cs typeface="Times New Roman" pitchFamily="18" charset="0"/>
              </a:rPr>
              <a:t>Conservation of mass:</a:t>
            </a:r>
            <a:endParaRPr lang="en-US" sz="1800" dirty="0">
              <a:latin typeface="Times New Roman" pitchFamily="18" charset="0"/>
              <a:cs typeface="Times New Roman" pitchFamily="18" charset="0"/>
            </a:endParaRPr>
          </a:p>
        </p:txBody>
      </p:sp>
      <p:sp>
        <p:nvSpPr>
          <p:cNvPr id="4" name="Title 1"/>
          <p:cNvSpPr>
            <a:spLocks noGrp="1"/>
          </p:cNvSpPr>
          <p:nvPr>
            <p:ph type="title"/>
          </p:nvPr>
        </p:nvSpPr>
        <p:spPr>
          <a:xfrm>
            <a:off x="0" y="274638"/>
            <a:ext cx="9144000" cy="1143000"/>
          </a:xfrm>
        </p:spPr>
        <p:txBody>
          <a:bodyPr>
            <a:normAutofit fontScale="90000"/>
          </a:bodyPr>
          <a:lstStyle/>
          <a:p>
            <a:r>
              <a:rPr lang="en-US" dirty="0" err="1" smtClean="0"/>
              <a:t>Multifluid</a:t>
            </a:r>
            <a:r>
              <a:rPr lang="en-US" dirty="0" smtClean="0"/>
              <a:t> </a:t>
            </a:r>
            <a:r>
              <a:rPr lang="en-US" dirty="0" err="1" smtClean="0"/>
              <a:t>Eulerian</a:t>
            </a:r>
            <a:r>
              <a:rPr lang="en-US" dirty="0" smtClean="0"/>
              <a:t> Governing Equations</a:t>
            </a:r>
            <a:br>
              <a:rPr lang="en-US" dirty="0" smtClean="0"/>
            </a:br>
            <a:r>
              <a:rPr lang="en-US" dirty="0" smtClean="0"/>
              <a:t>(MFIX)</a:t>
            </a:r>
            <a:endParaRPr lang="en-US" dirty="0"/>
          </a:p>
        </p:txBody>
      </p:sp>
      <p:sp>
        <p:nvSpPr>
          <p:cNvPr id="2867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76" name="Rectangle 4"/>
          <p:cNvSpPr>
            <a:spLocks noChangeArrowheads="1"/>
          </p:cNvSpPr>
          <p:nvPr/>
        </p:nvSpPr>
        <p:spPr bwMode="auto">
          <a:xfrm>
            <a:off x="0" y="7620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677" name="Rectangle 5"/>
          <p:cNvSpPr>
            <a:spLocks noChangeArrowheads="1"/>
          </p:cNvSpPr>
          <p:nvPr/>
        </p:nvSpPr>
        <p:spPr bwMode="auto">
          <a:xfrm>
            <a:off x="0" y="10668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8679" name="Picture 7"/>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362075" y="1828800"/>
            <a:ext cx="1838325" cy="581025"/>
          </a:xfrm>
          <a:prstGeom prst="rect">
            <a:avLst/>
          </a:prstGeom>
          <a:noFill/>
        </p:spPr>
      </p:pic>
      <p:pic>
        <p:nvPicPr>
          <p:cNvPr id="28678" name="Picture 6"/>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219200" y="2286000"/>
            <a:ext cx="1943100" cy="581025"/>
          </a:xfrm>
          <a:prstGeom prst="rect">
            <a:avLst/>
          </a:prstGeom>
          <a:noFill/>
        </p:spPr>
      </p:pic>
      <p:sp>
        <p:nvSpPr>
          <p:cNvPr id="28680"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81" name="Rectangle 9"/>
          <p:cNvSpPr>
            <a:spLocks noChangeArrowheads="1"/>
          </p:cNvSpPr>
          <p:nvPr/>
        </p:nvSpPr>
        <p:spPr bwMode="auto">
          <a:xfrm>
            <a:off x="0" y="11652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682" name="Rectangle 10"/>
          <p:cNvSpPr>
            <a:spLocks noChangeArrowheads="1"/>
          </p:cNvSpPr>
          <p:nvPr/>
        </p:nvSpPr>
        <p:spPr bwMode="auto">
          <a:xfrm>
            <a:off x="0" y="17462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Content Placeholder 2"/>
          <p:cNvSpPr txBox="1">
            <a:spLocks/>
          </p:cNvSpPr>
          <p:nvPr/>
        </p:nvSpPr>
        <p:spPr>
          <a:xfrm>
            <a:off x="3733800" y="1600200"/>
            <a:ext cx="5334000" cy="14478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Conservation of momentum</a:t>
            </a:r>
          </a:p>
        </p:txBody>
      </p:sp>
      <p:pic>
        <p:nvPicPr>
          <p:cNvPr id="28684"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886200" y="1828800"/>
            <a:ext cx="5067300" cy="581025"/>
          </a:xfrm>
          <a:prstGeom prst="rect">
            <a:avLst/>
          </a:prstGeom>
          <a:noFill/>
        </p:spPr>
      </p:pic>
      <p:pic>
        <p:nvPicPr>
          <p:cNvPr id="28683" name="Picture 1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810000" y="2286000"/>
            <a:ext cx="5200650" cy="581025"/>
          </a:xfrm>
          <a:prstGeom prst="rect">
            <a:avLst/>
          </a:prstGeom>
          <a:noFill/>
        </p:spPr>
      </p:pic>
      <p:sp>
        <p:nvSpPr>
          <p:cNvPr id="28685"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687" name="Rectangle 15"/>
          <p:cNvSpPr>
            <a:spLocks noChangeArrowheads="1"/>
          </p:cNvSpPr>
          <p:nvPr/>
        </p:nvSpPr>
        <p:spPr bwMode="auto">
          <a:xfrm>
            <a:off x="0" y="22034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 name="Content Placeholder 2"/>
          <p:cNvSpPr txBox="1">
            <a:spLocks/>
          </p:cNvSpPr>
          <p:nvPr/>
        </p:nvSpPr>
        <p:spPr>
          <a:xfrm>
            <a:off x="-838200" y="3048000"/>
            <a:ext cx="5334000" cy="15240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Stress</a:t>
            </a:r>
            <a:r>
              <a:rPr kumimoji="0" lang="en-US" sz="18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tensor constitutive equations</a:t>
            </a:r>
            <a:endParaRPr kumimoji="0" lang="en-US"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pic>
        <p:nvPicPr>
          <p:cNvPr id="28689" name="Picture 17"/>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838200" y="3429000"/>
            <a:ext cx="3219450" cy="428625"/>
          </a:xfrm>
          <a:prstGeom prst="rect">
            <a:avLst/>
          </a:prstGeom>
          <a:noFill/>
        </p:spPr>
      </p:pic>
      <p:pic>
        <p:nvPicPr>
          <p:cNvPr id="28688" name="Picture 16"/>
          <p:cNvPicPr>
            <a:picLocks noChangeAspect="1" noChangeArrowheads="1"/>
          </p:cNvPicPr>
          <p:nvPr/>
        </p:nvPicPr>
        <p:blipFill>
          <a:blip r:embed="rId7">
            <a:clrChange>
              <a:clrFrom>
                <a:srgbClr val="FFFFFF"/>
              </a:clrFrom>
              <a:clrTo>
                <a:srgbClr val="FFFFFF">
                  <a:alpha val="0"/>
                </a:srgbClr>
              </a:clrTo>
            </a:clrChange>
          </a:blip>
          <a:srcRect/>
          <a:stretch>
            <a:fillRect/>
          </a:stretch>
        </p:blipFill>
        <p:spPr bwMode="auto">
          <a:xfrm>
            <a:off x="990600" y="3962400"/>
            <a:ext cx="2486025" cy="666750"/>
          </a:xfrm>
          <a:prstGeom prst="rect">
            <a:avLst/>
          </a:prstGeom>
          <a:noFill/>
        </p:spPr>
      </p:pic>
      <p:sp>
        <p:nvSpPr>
          <p:cNvPr id="28690" name="Rectangle 1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8691" name="Rectangle 19"/>
          <p:cNvSpPr>
            <a:spLocks noChangeArrowheads="1"/>
          </p:cNvSpPr>
          <p:nvPr/>
        </p:nvSpPr>
        <p:spPr bwMode="auto">
          <a:xfrm>
            <a:off x="-63500" y="8858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692" name="Rectangle 20"/>
          <p:cNvSpPr>
            <a:spLocks noChangeArrowheads="1"/>
          </p:cNvSpPr>
          <p:nvPr/>
        </p:nvSpPr>
        <p:spPr bwMode="auto">
          <a:xfrm>
            <a:off x="-63500" y="155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7" name="Content Placeholder 2"/>
          <p:cNvSpPr txBox="1">
            <a:spLocks/>
          </p:cNvSpPr>
          <p:nvPr/>
        </p:nvSpPr>
        <p:spPr>
          <a:xfrm>
            <a:off x="1447800" y="5638800"/>
            <a:ext cx="5334000" cy="12192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Granular Temperature</a:t>
            </a:r>
          </a:p>
        </p:txBody>
      </p:sp>
      <p:sp>
        <p:nvSpPr>
          <p:cNvPr id="28694" name="Rectangle 2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8693" name="Picture 21"/>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600200" y="6096000"/>
            <a:ext cx="5105400" cy="438150"/>
          </a:xfrm>
          <a:prstGeom prst="rect">
            <a:avLst/>
          </a:prstGeom>
          <a:noFill/>
        </p:spPr>
      </p:pic>
      <p:sp>
        <p:nvSpPr>
          <p:cNvPr id="28695" name="Rectangle 23"/>
          <p:cNvSpPr>
            <a:spLocks noChangeArrowheads="1"/>
          </p:cNvSpPr>
          <p:nvPr/>
        </p:nvSpPr>
        <p:spPr bwMode="auto">
          <a:xfrm>
            <a:off x="-63500" y="89535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697" name="Rectangle 2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8696" name="Picture 24"/>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343400" y="3429000"/>
            <a:ext cx="4200525" cy="1209675"/>
          </a:xfrm>
          <a:prstGeom prst="rect">
            <a:avLst/>
          </a:prstGeom>
          <a:noFill/>
        </p:spPr>
      </p:pic>
      <p:sp>
        <p:nvSpPr>
          <p:cNvPr id="33" name="Content Placeholder 2"/>
          <p:cNvSpPr txBox="1">
            <a:spLocks/>
          </p:cNvSpPr>
          <p:nvPr/>
        </p:nvSpPr>
        <p:spPr>
          <a:xfrm>
            <a:off x="3657600" y="3048000"/>
            <a:ext cx="5334000" cy="15240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Interphase</a:t>
            </a:r>
            <a:r>
              <a:rPr kumimoji="0" lang="en-US"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momentum</a:t>
            </a:r>
            <a:r>
              <a:rPr kumimoji="0" lang="en-US" sz="1800" b="0"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transfer</a:t>
            </a:r>
            <a:endParaRPr kumimoji="0" lang="en-US" sz="1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28699" name="Rectangle 2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8698" name="Picture 26"/>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4343400" y="4724400"/>
            <a:ext cx="3895725" cy="733425"/>
          </a:xfrm>
          <a:prstGeom prst="rect">
            <a:avLst/>
          </a:prstGeom>
          <a:noFill/>
        </p:spPr>
      </p:pic>
      <p:sp>
        <p:nvSpPr>
          <p:cNvPr id="28700" name="Rectangle 28"/>
          <p:cNvSpPr>
            <a:spLocks noChangeArrowheads="1"/>
          </p:cNvSpPr>
          <p:nvPr/>
        </p:nvSpPr>
        <p:spPr bwMode="auto">
          <a:xfrm>
            <a:off x="-63500" y="119062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 name="Slide Number Placeholder 27"/>
          <p:cNvSpPr>
            <a:spLocks noGrp="1"/>
          </p:cNvSpPr>
          <p:nvPr>
            <p:ph type="sldNum" sz="quarter" idx="12"/>
          </p:nvPr>
        </p:nvSpPr>
        <p:spPr>
          <a:xfrm>
            <a:off x="7010400" y="6492875"/>
            <a:ext cx="2133600" cy="365125"/>
          </a:xfrm>
        </p:spPr>
        <p:txBody>
          <a:bodyPr/>
          <a:lstStyle/>
          <a:p>
            <a:fld id="{363B52E4-3519-4D9D-9522-29F1CCF07EB6}" type="slidenum">
              <a:rPr lang="en-US" smtClean="0"/>
              <a:pPr/>
              <a:t>8</a:t>
            </a:fld>
            <a:endParaRPr lang="en-US" dirty="0"/>
          </a:p>
        </p:txBody>
      </p:sp>
      <p:pic>
        <p:nvPicPr>
          <p:cNvPr id="3074" name="Picture 2" descr="https://mfix.netl.doe.gov/mfixgrad5.png"/>
          <p:cNvPicPr>
            <a:picLocks noChangeAspect="1" noChangeArrowheads="1"/>
          </p:cNvPicPr>
          <p:nvPr/>
        </p:nvPicPr>
        <p:blipFill>
          <a:blip r:embed="rId11"/>
          <a:srcRect/>
          <a:stretch>
            <a:fillRect/>
          </a:stretch>
        </p:blipFill>
        <p:spPr bwMode="auto">
          <a:xfrm>
            <a:off x="5486400" y="990600"/>
            <a:ext cx="2000250" cy="358254"/>
          </a:xfrm>
          <a:prstGeom prst="rect">
            <a:avLst/>
          </a:prstGeom>
          <a:noFill/>
        </p:spPr>
      </p:pic>
      <p:sp>
        <p:nvSpPr>
          <p:cNvPr id="36" name="Slide Number Placeholder 27"/>
          <p:cNvSpPr txBox="1">
            <a:spLocks/>
          </p:cNvSpPr>
          <p:nvPr/>
        </p:nvSpPr>
        <p:spPr>
          <a:xfrm>
            <a:off x="7010400" y="65532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63B52E4-3519-4D9D-9522-29F1CCF07EB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Autofit/>
          </a:bodyPr>
          <a:lstStyle/>
          <a:p>
            <a:r>
              <a:rPr lang="en-US" sz="2800" dirty="0" smtClean="0"/>
              <a:t>2D rectangular bed MFM simulation setup </a:t>
            </a:r>
            <a:endParaRPr lang="en-US" sz="2800" dirty="0"/>
          </a:p>
        </p:txBody>
      </p:sp>
      <p:sp>
        <p:nvSpPr>
          <p:cNvPr id="52" name="Rectangle 51"/>
          <p:cNvSpPr/>
          <p:nvPr/>
        </p:nvSpPr>
        <p:spPr>
          <a:xfrm>
            <a:off x="1744732" y="1992868"/>
            <a:ext cx="2362200" cy="3276600"/>
          </a:xfrm>
          <a:prstGeom prst="rect">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2"/>
          <p:cNvSpPr txBox="1">
            <a:spLocks/>
          </p:cNvSpPr>
          <p:nvPr/>
        </p:nvSpPr>
        <p:spPr>
          <a:xfrm>
            <a:off x="906532" y="1535668"/>
            <a:ext cx="3733800" cy="3048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Front view</a:t>
            </a:r>
          </a:p>
        </p:txBody>
      </p:sp>
      <p:sp>
        <p:nvSpPr>
          <p:cNvPr id="54" name="Rectangle 53"/>
          <p:cNvSpPr/>
          <p:nvPr/>
        </p:nvSpPr>
        <p:spPr>
          <a:xfrm>
            <a:off x="1773992" y="4050268"/>
            <a:ext cx="2286000" cy="1194204"/>
          </a:xfrm>
          <a:prstGeom prst="rect">
            <a:avLst/>
          </a:prstGeom>
          <a:blipFill>
            <a:blip r:embed="rId3"/>
            <a:tile tx="0" ty="0" sx="100000" sy="100000" flip="none" algn="tl"/>
          </a:blip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278132" y="5726668"/>
            <a:ext cx="1056700" cy="369332"/>
          </a:xfrm>
          <a:prstGeom prst="rect">
            <a:avLst/>
          </a:prstGeom>
        </p:spPr>
        <p:txBody>
          <a:bodyPr wrap="none">
            <a:spAutoFit/>
          </a:bodyPr>
          <a:lstStyle/>
          <a:p>
            <a:r>
              <a:rPr lang="en-US" i="1" dirty="0" err="1" smtClean="0">
                <a:latin typeface="Times New Roman" pitchFamily="18" charset="0"/>
                <a:cs typeface="Times New Roman" pitchFamily="18" charset="0"/>
              </a:rPr>
              <a:t>d</a:t>
            </a:r>
            <a:r>
              <a:rPr lang="en-US" i="1" baseline="-25000" dirty="0" err="1" smtClean="0">
                <a:latin typeface="Times New Roman" pitchFamily="18" charset="0"/>
                <a:cs typeface="Times New Roman" pitchFamily="18" charset="0"/>
              </a:rPr>
              <a:t>t</a:t>
            </a:r>
            <a:r>
              <a:rPr lang="en-US" i="1" dirty="0" smtClean="0">
                <a:latin typeface="Times New Roman" pitchFamily="18" charset="0"/>
                <a:cs typeface="Times New Roman" pitchFamily="18" charset="0"/>
              </a:rPr>
              <a:t>=50 cm</a:t>
            </a:r>
            <a:endParaRPr lang="en-US" dirty="0"/>
          </a:p>
        </p:txBody>
      </p:sp>
      <p:sp>
        <p:nvSpPr>
          <p:cNvPr id="58" name="Rectangle 57"/>
          <p:cNvSpPr/>
          <p:nvPr/>
        </p:nvSpPr>
        <p:spPr>
          <a:xfrm>
            <a:off x="220732" y="3516868"/>
            <a:ext cx="1223412" cy="369332"/>
          </a:xfrm>
          <a:prstGeom prst="rect">
            <a:avLst/>
          </a:prstGeom>
        </p:spPr>
        <p:txBody>
          <a:bodyPr wrap="none">
            <a:spAutoFit/>
          </a:bodyPr>
          <a:lstStyle/>
          <a:p>
            <a:r>
              <a:rPr lang="en-US" i="1" dirty="0" smtClean="0">
                <a:latin typeface="Times New Roman" pitchFamily="18" charset="0"/>
                <a:cs typeface="Times New Roman" pitchFamily="18" charset="0"/>
              </a:rPr>
              <a:t>H</a:t>
            </a:r>
            <a:r>
              <a:rPr lang="en-US" i="1" baseline="-25000" dirty="0" smtClean="0">
                <a:latin typeface="Times New Roman" pitchFamily="18" charset="0"/>
                <a:cs typeface="Times New Roman" pitchFamily="18" charset="0"/>
              </a:rPr>
              <a:t>t</a:t>
            </a:r>
            <a:r>
              <a:rPr lang="en-US" i="1" dirty="0" smtClean="0">
                <a:latin typeface="Times New Roman" pitchFamily="18" charset="0"/>
                <a:cs typeface="Times New Roman" pitchFamily="18" charset="0"/>
              </a:rPr>
              <a:t>=100 cm</a:t>
            </a:r>
            <a:endParaRPr lang="en-US" dirty="0"/>
          </a:p>
        </p:txBody>
      </p:sp>
      <p:sp>
        <p:nvSpPr>
          <p:cNvPr id="59" name="Left Brace 58"/>
          <p:cNvSpPr/>
          <p:nvPr/>
        </p:nvSpPr>
        <p:spPr>
          <a:xfrm rot="16200000">
            <a:off x="2773432" y="4316968"/>
            <a:ext cx="304800" cy="2362200"/>
          </a:xfrm>
          <a:prstGeom prst="leftBrace">
            <a:avLst>
              <a:gd name="adj1" fmla="val 104032"/>
              <a:gd name="adj2" fmla="val 5209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Left Brace 59"/>
          <p:cNvSpPr/>
          <p:nvPr/>
        </p:nvSpPr>
        <p:spPr>
          <a:xfrm>
            <a:off x="1363732" y="1992868"/>
            <a:ext cx="304800" cy="3276600"/>
          </a:xfrm>
          <a:prstGeom prst="leftBrace">
            <a:avLst>
              <a:gd name="adj1" fmla="val 104032"/>
              <a:gd name="adj2" fmla="val 5209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Oval 60"/>
          <p:cNvSpPr/>
          <p:nvPr/>
        </p:nvSpPr>
        <p:spPr>
          <a:xfrm>
            <a:off x="2125732" y="4812268"/>
            <a:ext cx="381000" cy="342900"/>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lide Number Placeholder 27"/>
          <p:cNvSpPr>
            <a:spLocks noGrp="1"/>
          </p:cNvSpPr>
          <p:nvPr>
            <p:ph type="sldNum" sz="quarter" idx="12"/>
          </p:nvPr>
        </p:nvSpPr>
        <p:spPr>
          <a:xfrm>
            <a:off x="7010400" y="6553200"/>
            <a:ext cx="2133600" cy="365125"/>
          </a:xfrm>
        </p:spPr>
        <p:txBody>
          <a:bodyPr/>
          <a:lstStyle/>
          <a:p>
            <a:fld id="{363B52E4-3519-4D9D-9522-29F1CCF07EB6}" type="slidenum">
              <a:rPr lang="en-US" smtClean="0"/>
              <a:pPr/>
              <a:t>9</a:t>
            </a:fld>
            <a:endParaRPr lang="en-US" dirty="0"/>
          </a:p>
        </p:txBody>
      </p:sp>
      <p:sp>
        <p:nvSpPr>
          <p:cNvPr id="28" name="TextBox 27"/>
          <p:cNvSpPr txBox="1"/>
          <p:nvPr/>
        </p:nvSpPr>
        <p:spPr>
          <a:xfrm>
            <a:off x="4953000" y="4953000"/>
            <a:ext cx="38862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Bed material: </a:t>
            </a:r>
          </a:p>
          <a:p>
            <a:r>
              <a:rPr lang="en-US" dirty="0" smtClean="0">
                <a:latin typeface="Times New Roman" pitchFamily="18" charset="0"/>
                <a:cs typeface="Times New Roman" pitchFamily="18" charset="0"/>
              </a:rPr>
              <a:t>Glass beads, 678</a:t>
            </a:r>
            <a:r>
              <a:rPr lang="el-GR" dirty="0" smtClean="0">
                <a:latin typeface="Times New Roman"/>
                <a:cs typeface="Times New Roman"/>
              </a:rPr>
              <a:t>μ</a:t>
            </a:r>
            <a:r>
              <a:rPr lang="en-US" dirty="0" smtClean="0">
                <a:latin typeface="Times New Roman"/>
                <a:cs typeface="Times New Roman"/>
              </a:rPr>
              <a:t>m, 2500 kg/m</a:t>
            </a:r>
            <a:r>
              <a:rPr lang="en-US" baseline="30000" dirty="0" smtClean="0">
                <a:latin typeface="Times New Roman"/>
                <a:cs typeface="Times New Roman"/>
              </a:rPr>
              <a:t>3</a:t>
            </a:r>
          </a:p>
          <a:p>
            <a:r>
              <a:rPr lang="en-US" i="1" dirty="0" err="1" smtClean="0">
                <a:latin typeface="Times New Roman"/>
                <a:cs typeface="Times New Roman"/>
              </a:rPr>
              <a:t>u</a:t>
            </a:r>
            <a:r>
              <a:rPr lang="en-US" i="1" baseline="-25000" dirty="0" err="1" smtClean="0">
                <a:latin typeface="Times New Roman"/>
                <a:cs typeface="Times New Roman"/>
              </a:rPr>
              <a:t>mf</a:t>
            </a:r>
            <a:r>
              <a:rPr lang="en-US" dirty="0" smtClean="0">
                <a:latin typeface="Times New Roman"/>
                <a:cs typeface="Times New Roman"/>
              </a:rPr>
              <a:t>=0.37 m/s (computed)</a:t>
            </a:r>
            <a:endParaRPr lang="en-US" dirty="0">
              <a:latin typeface="Times New Roman" pitchFamily="18" charset="0"/>
              <a:cs typeface="Times New Roman" pitchFamily="18" charset="0"/>
            </a:endParaRPr>
          </a:p>
        </p:txBody>
      </p:sp>
      <p:graphicFrame>
        <p:nvGraphicFramePr>
          <p:cNvPr id="19" name="Table 18"/>
          <p:cNvGraphicFramePr>
            <a:graphicFrameLocks noGrp="1"/>
          </p:cNvGraphicFramePr>
          <p:nvPr/>
        </p:nvGraphicFramePr>
        <p:xfrm>
          <a:off x="4800600" y="2209800"/>
          <a:ext cx="3962400" cy="2453640"/>
        </p:xfrm>
        <a:graphic>
          <a:graphicData uri="http://schemas.openxmlformats.org/drawingml/2006/table">
            <a:tbl>
              <a:tblPr firstRow="1" bandRow="1">
                <a:tableStyleId>{5C22544A-7EE6-4342-B048-85BDC9FD1C3A}</a:tableStyleId>
              </a:tblPr>
              <a:tblGrid>
                <a:gridCol w="1981200"/>
                <a:gridCol w="1981200"/>
              </a:tblGrid>
              <a:tr h="360829">
                <a:tc>
                  <a:txBody>
                    <a:bodyPr/>
                    <a:lstStyle/>
                    <a:p>
                      <a:r>
                        <a:rPr lang="en-US" sz="1400" dirty="0" smtClean="0">
                          <a:latin typeface="Arial" pitchFamily="34" charset="0"/>
                          <a:cs typeface="Arial" pitchFamily="34" charset="0"/>
                        </a:rPr>
                        <a:t>Input</a:t>
                      </a:r>
                      <a:endParaRPr lang="en-US" sz="1400" dirty="0">
                        <a:latin typeface="Arial" pitchFamily="34" charset="0"/>
                        <a:cs typeface="Arial" pitchFamily="34" charset="0"/>
                      </a:endParaRPr>
                    </a:p>
                  </a:txBody>
                  <a:tcPr>
                    <a:solidFill>
                      <a:schemeClr val="tx1"/>
                    </a:solidFill>
                  </a:tcPr>
                </a:tc>
                <a:tc>
                  <a:txBody>
                    <a:bodyPr/>
                    <a:lstStyle/>
                    <a:p>
                      <a:r>
                        <a:rPr lang="en-US" sz="1400" dirty="0" smtClean="0">
                          <a:latin typeface="Arial" pitchFamily="34" charset="0"/>
                          <a:cs typeface="Arial" pitchFamily="34" charset="0"/>
                        </a:rPr>
                        <a:t>Value</a:t>
                      </a:r>
                      <a:endParaRPr lang="en-US" sz="1400" dirty="0">
                        <a:latin typeface="Arial" pitchFamily="34" charset="0"/>
                        <a:cs typeface="Arial" pitchFamily="34" charset="0"/>
                      </a:endParaRPr>
                    </a:p>
                  </a:txBody>
                  <a:tcPr>
                    <a:solidFill>
                      <a:schemeClr val="tx1"/>
                    </a:solidFill>
                  </a:tcPr>
                </a:tc>
              </a:tr>
              <a:tr h="865991">
                <a:tc>
                  <a:txBody>
                    <a:bodyPr/>
                    <a:lstStyle/>
                    <a:p>
                      <a:r>
                        <a:rPr lang="en-US" sz="1400" baseline="0" dirty="0" smtClean="0">
                          <a:latin typeface="Arial" pitchFamily="34" charset="0"/>
                          <a:cs typeface="Arial" pitchFamily="34" charset="0"/>
                        </a:rPr>
                        <a:t>Grid dimensions</a:t>
                      </a:r>
                    </a:p>
                    <a:p>
                      <a:r>
                        <a:rPr lang="en-US" sz="1400" baseline="0" dirty="0" smtClean="0">
                          <a:latin typeface="Arial" pitchFamily="34" charset="0"/>
                          <a:cs typeface="Arial" pitchFamily="34" charset="0"/>
                        </a:rPr>
                        <a:t>(2D)</a:t>
                      </a:r>
                      <a:endParaRPr lang="en-US" sz="1400" dirty="0">
                        <a:latin typeface="Arial" pitchFamily="34" charset="0"/>
                        <a:cs typeface="Arial" pitchFamily="34" charset="0"/>
                      </a:endParaRPr>
                    </a:p>
                  </a:txBody>
                  <a:tcPr>
                    <a:solidFill>
                      <a:schemeClr val="bg1">
                        <a:lumMod val="85000"/>
                      </a:schemeClr>
                    </a:solidFill>
                  </a:tcPr>
                </a:tc>
                <a:tc>
                  <a:txBody>
                    <a:bodyPr/>
                    <a:lstStyle/>
                    <a:p>
                      <a:r>
                        <a:rPr lang="en-US" sz="1400" dirty="0" smtClean="0">
                          <a:latin typeface="Arial" pitchFamily="34" charset="0"/>
                          <a:cs typeface="Arial" pitchFamily="34" charset="0"/>
                        </a:rPr>
                        <a:t>0.5cm X 0.5cm</a:t>
                      </a:r>
                    </a:p>
                    <a:p>
                      <a:r>
                        <a:rPr lang="en-US" sz="1400" dirty="0" smtClean="0">
                          <a:latin typeface="Arial" pitchFamily="34" charset="0"/>
                          <a:cs typeface="Arial" pitchFamily="34" charset="0"/>
                        </a:rPr>
                        <a:t>(100 X 200 cells)</a:t>
                      </a:r>
                    </a:p>
                    <a:p>
                      <a:endParaRPr lang="en-US" sz="1400" dirty="0">
                        <a:latin typeface="Arial" pitchFamily="34" charset="0"/>
                        <a:cs typeface="Arial" pitchFamily="34" charset="0"/>
                      </a:endParaRPr>
                    </a:p>
                  </a:txBody>
                  <a:tcPr>
                    <a:solidFill>
                      <a:schemeClr val="bg1">
                        <a:lumMod val="85000"/>
                      </a:schemeClr>
                    </a:solidFill>
                  </a:tcPr>
                </a:tc>
              </a:tr>
              <a:tr h="613410">
                <a:tc>
                  <a:txBody>
                    <a:bodyPr/>
                    <a:lstStyle/>
                    <a:p>
                      <a:r>
                        <a:rPr lang="en-US" sz="1400" kern="1200" baseline="0" dirty="0" smtClean="0">
                          <a:solidFill>
                            <a:schemeClr val="dk1"/>
                          </a:solidFill>
                          <a:latin typeface="Arial" pitchFamily="34" charset="0"/>
                          <a:ea typeface="+mn-ea"/>
                          <a:cs typeface="Arial" pitchFamily="34" charset="0"/>
                        </a:rPr>
                        <a:t>Inlet boundary conditions</a:t>
                      </a:r>
                      <a:endParaRPr lang="en-US" sz="1400" dirty="0">
                        <a:latin typeface="Arial" pitchFamily="34" charset="0"/>
                        <a:cs typeface="Arial" pitchFamily="34" charset="0"/>
                      </a:endParaRPr>
                    </a:p>
                  </a:txBody>
                  <a:tcPr>
                    <a:solidFill>
                      <a:schemeClr val="bg1">
                        <a:lumMod val="85000"/>
                      </a:schemeClr>
                    </a:solidFill>
                  </a:tcPr>
                </a:tc>
                <a:tc>
                  <a:txBody>
                    <a:bodyPr/>
                    <a:lstStyle/>
                    <a:p>
                      <a:r>
                        <a:rPr lang="en-US" sz="1400" dirty="0" smtClean="0">
                          <a:latin typeface="Arial" pitchFamily="34" charset="0"/>
                          <a:cs typeface="Arial" pitchFamily="34" charset="0"/>
                        </a:rPr>
                        <a:t>Velocity</a:t>
                      </a:r>
                      <a:endParaRPr lang="en-US" sz="1400" dirty="0">
                        <a:latin typeface="Arial" pitchFamily="34" charset="0"/>
                        <a:cs typeface="Arial" pitchFamily="34" charset="0"/>
                      </a:endParaRPr>
                    </a:p>
                  </a:txBody>
                  <a:tcPr>
                    <a:solidFill>
                      <a:schemeClr val="bg1">
                        <a:lumMod val="85000"/>
                      </a:schemeClr>
                    </a:solidFill>
                  </a:tcPr>
                </a:tc>
              </a:tr>
              <a:tr h="613410">
                <a:tc>
                  <a:txBody>
                    <a:bodyPr/>
                    <a:lstStyle/>
                    <a:p>
                      <a:r>
                        <a:rPr lang="en-US" sz="1400" dirty="0" smtClean="0">
                          <a:latin typeface="Arial" pitchFamily="34" charset="0"/>
                          <a:cs typeface="Arial" pitchFamily="34" charset="0"/>
                        </a:rPr>
                        <a:t>Superficial</a:t>
                      </a:r>
                      <a:r>
                        <a:rPr lang="en-US" sz="1400" baseline="0" dirty="0" smtClean="0">
                          <a:latin typeface="Arial" pitchFamily="34" charset="0"/>
                          <a:cs typeface="Arial" pitchFamily="34" charset="0"/>
                        </a:rPr>
                        <a:t> gas velocity</a:t>
                      </a:r>
                      <a:endParaRPr lang="en-US" sz="1400" dirty="0">
                        <a:latin typeface="Arial" pitchFamily="34" charset="0"/>
                        <a:cs typeface="Arial" pitchFamily="34" charset="0"/>
                      </a:endParaRPr>
                    </a:p>
                  </a:txBody>
                  <a:tcPr>
                    <a:solidFill>
                      <a:schemeClr val="bg1">
                        <a:lumMod val="85000"/>
                      </a:schemeClr>
                    </a:solidFill>
                  </a:tcPr>
                </a:tc>
                <a:tc>
                  <a:txBody>
                    <a:bodyPr/>
                    <a:lstStyle/>
                    <a:p>
                      <a:r>
                        <a:rPr lang="en-US" sz="1400" i="0" dirty="0" smtClean="0">
                          <a:latin typeface="Arial" pitchFamily="34" charset="0"/>
                          <a:cs typeface="Arial" pitchFamily="34" charset="0"/>
                        </a:rPr>
                        <a:t>0.39</a:t>
                      </a:r>
                      <a:r>
                        <a:rPr lang="en-US" sz="1400" i="0" baseline="0" dirty="0" smtClean="0">
                          <a:latin typeface="Arial" pitchFamily="34" charset="0"/>
                          <a:cs typeface="Arial" pitchFamily="34" charset="0"/>
                        </a:rPr>
                        <a:t> (1.05 u</a:t>
                      </a:r>
                      <a:r>
                        <a:rPr lang="en-US" sz="1400" i="0" baseline="-25000" dirty="0" smtClean="0">
                          <a:latin typeface="Arial" pitchFamily="34" charset="0"/>
                          <a:cs typeface="Arial" pitchFamily="34" charset="0"/>
                        </a:rPr>
                        <a:t>0</a:t>
                      </a:r>
                      <a:r>
                        <a:rPr lang="en-US" sz="1400" i="0" baseline="0" dirty="0" smtClean="0">
                          <a:latin typeface="Arial" pitchFamily="34" charset="0"/>
                          <a:cs typeface="Arial" pitchFamily="34" charset="0"/>
                        </a:rPr>
                        <a:t>/</a:t>
                      </a:r>
                      <a:r>
                        <a:rPr lang="en-US" sz="1400" i="0" baseline="0" dirty="0" err="1" smtClean="0">
                          <a:latin typeface="Arial" pitchFamily="34" charset="0"/>
                          <a:cs typeface="Arial" pitchFamily="34" charset="0"/>
                        </a:rPr>
                        <a:t>u</a:t>
                      </a:r>
                      <a:r>
                        <a:rPr lang="en-US" sz="1400" i="0" baseline="-25000" dirty="0" err="1" smtClean="0">
                          <a:latin typeface="Arial" pitchFamily="34" charset="0"/>
                          <a:cs typeface="Arial" pitchFamily="34" charset="0"/>
                        </a:rPr>
                        <a:t>mf</a:t>
                      </a:r>
                      <a:r>
                        <a:rPr lang="en-US" sz="1400" i="0" baseline="0" dirty="0" smtClean="0">
                          <a:latin typeface="Arial" pitchFamily="34" charset="0"/>
                          <a:cs typeface="Arial" pitchFamily="34" charset="0"/>
                        </a:rPr>
                        <a:t>)</a:t>
                      </a:r>
                      <a:endParaRPr lang="en-US" sz="1400" i="0" dirty="0">
                        <a:latin typeface="Arial" pitchFamily="34" charset="0"/>
                        <a:cs typeface="Arial" pitchFamily="34" charset="0"/>
                      </a:endParaRPr>
                    </a:p>
                  </a:txBody>
                  <a:tcPr>
                    <a:solidFill>
                      <a:schemeClr val="bg1">
                        <a:lumMod val="85000"/>
                      </a:schemeClr>
                    </a:solidFill>
                  </a:tcPr>
                </a:tc>
              </a:tr>
            </a:tbl>
          </a:graphicData>
        </a:graphic>
      </p:graphicFrame>
      <p:sp>
        <p:nvSpPr>
          <p:cNvPr id="20" name="Left Brace 19"/>
          <p:cNvSpPr/>
          <p:nvPr/>
        </p:nvSpPr>
        <p:spPr>
          <a:xfrm>
            <a:off x="1363732" y="4050268"/>
            <a:ext cx="304800" cy="1219200"/>
          </a:xfrm>
          <a:prstGeom prst="leftBrace">
            <a:avLst>
              <a:gd name="adj1" fmla="val 104032"/>
              <a:gd name="adj2" fmla="val 52091"/>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p:nvSpPr>
        <p:spPr>
          <a:xfrm>
            <a:off x="3192532" y="4736068"/>
            <a:ext cx="381000" cy="342900"/>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2582932" y="4126468"/>
            <a:ext cx="609600" cy="571500"/>
          </a:xfrm>
          <a:prstGeom prst="ellipse">
            <a:avLst/>
          </a:prstGeom>
          <a:solidFill>
            <a:schemeClr val="bg1"/>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6200" y="4736068"/>
            <a:ext cx="1287532" cy="369332"/>
          </a:xfrm>
          <a:prstGeom prst="rect">
            <a:avLst/>
          </a:prstGeom>
        </p:spPr>
        <p:txBody>
          <a:bodyPr wrap="none">
            <a:spAutoFit/>
          </a:bodyPr>
          <a:lstStyle/>
          <a:p>
            <a:r>
              <a:rPr lang="en-US" i="1" dirty="0" err="1" smtClean="0">
                <a:latin typeface="Times New Roman" pitchFamily="18" charset="0"/>
                <a:cs typeface="Times New Roman" pitchFamily="18" charset="0"/>
              </a:rPr>
              <a:t>H</a:t>
            </a:r>
            <a:r>
              <a:rPr lang="en-US" i="1" baseline="-25000" dirty="0" err="1" smtClean="0">
                <a:latin typeface="Times New Roman" pitchFamily="18" charset="0"/>
                <a:cs typeface="Times New Roman" pitchFamily="18" charset="0"/>
              </a:rPr>
              <a:t>bed</a:t>
            </a:r>
            <a:r>
              <a:rPr lang="en-US" i="1" dirty="0" smtClean="0">
                <a:latin typeface="Times New Roman" pitchFamily="18" charset="0"/>
                <a:cs typeface="Times New Roman" pitchFamily="18" charset="0"/>
              </a:rPr>
              <a:t>=30 cm</a:t>
            </a:r>
            <a:endParaRPr lang="en-US" dirty="0"/>
          </a:p>
        </p:txBody>
      </p:sp>
      <p:sp>
        <p:nvSpPr>
          <p:cNvPr id="24" name="Slide Number Placeholder 27"/>
          <p:cNvSpPr txBox="1">
            <a:spLocks/>
          </p:cNvSpPr>
          <p:nvPr/>
        </p:nvSpPr>
        <p:spPr>
          <a:xfrm>
            <a:off x="7162800" y="6705600"/>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363B52E4-3519-4D9D-9522-29F1CCF07EB6}"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32823</TotalTime>
  <Words>2063</Words>
  <Application>Microsoft Office PowerPoint</Application>
  <PresentationFormat>On-screen Show (4:3)</PresentationFormat>
  <Paragraphs>387</Paragraphs>
  <Slides>26</Slides>
  <Notes>12</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Wingdings</vt:lpstr>
      <vt:lpstr>Office Theme</vt:lpstr>
      <vt:lpstr>Assessment of discrete bubble models using two-fluid simulations of 2D rectangular fluidized beds</vt:lpstr>
      <vt:lpstr>Context: Modeling fluidized bed biomass gasification</vt:lpstr>
      <vt:lpstr>Multiscale fluidized bed modeling approaches  (van der hoef et al., 2006, Werther, 2007)</vt:lpstr>
      <vt:lpstr>Importance of solids motion in large scale gasfication </vt:lpstr>
      <vt:lpstr>Discrete bubble modeling (DBM) approach</vt:lpstr>
      <vt:lpstr>Implementation aspects of DBM</vt:lpstr>
      <vt:lpstr>Numerical assessment of discrete bubble modeling (DBM)</vt:lpstr>
      <vt:lpstr>Multifluid Eulerian Governing Equations (MFIX)</vt:lpstr>
      <vt:lpstr>2D rectangular bed MFM simulation setup </vt:lpstr>
      <vt:lpstr>PowerPoint Presentation</vt:lpstr>
      <vt:lpstr>TFM simulation results: Bubble induced drift</vt:lpstr>
      <vt:lpstr>Experiments vs. simulations Variation in voidage around bubble</vt:lpstr>
      <vt:lpstr>2D Discrete bubble models describe non-interacting bubbles qualitatively </vt:lpstr>
      <vt:lpstr>Simulation results: Bubble growth vs. time</vt:lpstr>
      <vt:lpstr>Simulation results: Bubble growth vs. height</vt:lpstr>
      <vt:lpstr>Simulation results: Isolated bubble velocities vs. bubble size</vt:lpstr>
      <vt:lpstr>Summary of bubble growth/velocity</vt:lpstr>
      <vt:lpstr>Conclusions</vt:lpstr>
      <vt:lpstr>Future work </vt:lpstr>
      <vt:lpstr>Acknowledgements</vt:lpstr>
      <vt:lpstr>Sources Cited</vt:lpstr>
      <vt:lpstr>Extra slides</vt:lpstr>
      <vt:lpstr>Voidage Delgado Uniform Frame 200</vt:lpstr>
      <vt:lpstr>Slides for Addison’s/my presentation</vt:lpstr>
      <vt:lpstr>Original two-phase theory  (Toomey and Johnstone, 1952)</vt:lpstr>
      <vt:lpstr>PowerPoint Presentation</vt:lpstr>
    </vt:vector>
  </TitlesOfParts>
  <Company>Grizli777</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RBates</dc:creator>
  <cp:lastModifiedBy>Addison Stark</cp:lastModifiedBy>
  <cp:revision>23</cp:revision>
  <dcterms:created xsi:type="dcterms:W3CDTF">2014-07-02T22:41:12Z</dcterms:created>
  <dcterms:modified xsi:type="dcterms:W3CDTF">2014-08-05T03:30:01Z</dcterms:modified>
</cp:coreProperties>
</file>